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7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59" r:id="rId95"/>
    <p:sldId id="360" r:id="rId96"/>
    <p:sldId id="361" r:id="rId97"/>
    <p:sldId id="362" r:id="rId98"/>
    <p:sldId id="363" r:id="rId99"/>
    <p:sldId id="364" r:id="rId100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B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65430" y="795020"/>
            <a:ext cx="7013138" cy="181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19947" y="1983739"/>
            <a:ext cx="490410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5924" y="1222636"/>
            <a:ext cx="4782820" cy="12045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926778" y="3764786"/>
            <a:ext cx="32524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75" dirty="0">
                <a:solidFill>
                  <a:srgbClr val="ED3278"/>
                </a:solidFill>
                <a:latin typeface="Arial"/>
                <a:cs typeface="Arial"/>
              </a:rPr>
              <a:t>Linear</a:t>
            </a:r>
            <a:r>
              <a:rPr sz="2800" b="1" spc="-270" dirty="0">
                <a:solidFill>
                  <a:srgbClr val="ED3278"/>
                </a:solidFill>
                <a:latin typeface="Arial"/>
                <a:cs typeface="Arial"/>
              </a:rPr>
              <a:t> </a:t>
            </a:r>
            <a:r>
              <a:rPr sz="2800" b="1" spc="65" dirty="0">
                <a:solidFill>
                  <a:srgbClr val="ED3278"/>
                </a:solidFill>
                <a:latin typeface="Arial"/>
                <a:cs typeface="Arial"/>
              </a:rPr>
              <a:t>Regression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9837" y="1977079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29837" y="3010499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29837" y="3699450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4599" y="1288128"/>
            <a:ext cx="0" cy="2760980"/>
          </a:xfrm>
          <a:custGeom>
            <a:avLst/>
            <a:gdLst/>
            <a:ahLst/>
            <a:cxnLst/>
            <a:rect l="l" t="t" r="r" b="b"/>
            <a:pathLst>
              <a:path h="2760979">
                <a:moveTo>
                  <a:pt x="0" y="0"/>
                </a:moveTo>
                <a:lnTo>
                  <a:pt x="0" y="2760561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27651" y="1288128"/>
            <a:ext cx="0" cy="2760980"/>
          </a:xfrm>
          <a:custGeom>
            <a:avLst/>
            <a:gdLst/>
            <a:ahLst/>
            <a:cxnLst/>
            <a:rect l="l" t="t" r="r" b="b"/>
            <a:pathLst>
              <a:path h="2760979">
                <a:moveTo>
                  <a:pt x="0" y="0"/>
                </a:moveTo>
                <a:lnTo>
                  <a:pt x="0" y="2760561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29837" y="4043930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34599" y="4056974"/>
            <a:ext cx="1896745" cy="274955"/>
          </a:xfrm>
          <a:custGeom>
            <a:avLst/>
            <a:gdLst/>
            <a:ahLst/>
            <a:cxnLst/>
            <a:rect l="l" t="t" r="r" b="b"/>
            <a:pathLst>
              <a:path w="1896745" h="274954">
                <a:moveTo>
                  <a:pt x="0" y="274874"/>
                </a:moveTo>
                <a:lnTo>
                  <a:pt x="1896529" y="274874"/>
                </a:lnTo>
                <a:lnTo>
                  <a:pt x="1896529" y="0"/>
                </a:lnTo>
                <a:lnTo>
                  <a:pt x="0" y="0"/>
                </a:lnTo>
                <a:lnTo>
                  <a:pt x="0" y="27487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31128" y="4056974"/>
            <a:ext cx="1896745" cy="274955"/>
          </a:xfrm>
          <a:custGeom>
            <a:avLst/>
            <a:gdLst/>
            <a:ahLst/>
            <a:cxnLst/>
            <a:rect l="l" t="t" r="r" b="b"/>
            <a:pathLst>
              <a:path w="1896745" h="274954">
                <a:moveTo>
                  <a:pt x="0" y="274874"/>
                </a:moveTo>
                <a:lnTo>
                  <a:pt x="1896529" y="274874"/>
                </a:lnTo>
                <a:lnTo>
                  <a:pt x="1896529" y="0"/>
                </a:lnTo>
                <a:lnTo>
                  <a:pt x="0" y="0"/>
                </a:lnTo>
                <a:lnTo>
                  <a:pt x="0" y="27487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4599" y="4331849"/>
            <a:ext cx="1896745" cy="332740"/>
          </a:xfrm>
          <a:custGeom>
            <a:avLst/>
            <a:gdLst/>
            <a:ahLst/>
            <a:cxnLst/>
            <a:rect l="l" t="t" r="r" b="b"/>
            <a:pathLst>
              <a:path w="1896745" h="332739">
                <a:moveTo>
                  <a:pt x="0" y="332399"/>
                </a:moveTo>
                <a:lnTo>
                  <a:pt x="1896529" y="332399"/>
                </a:lnTo>
                <a:lnTo>
                  <a:pt x="1896529" y="0"/>
                </a:lnTo>
                <a:lnTo>
                  <a:pt x="0" y="0"/>
                </a:lnTo>
                <a:lnTo>
                  <a:pt x="0" y="3323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31128" y="4331849"/>
            <a:ext cx="1896745" cy="332740"/>
          </a:xfrm>
          <a:custGeom>
            <a:avLst/>
            <a:gdLst/>
            <a:ahLst/>
            <a:cxnLst/>
            <a:rect l="l" t="t" r="r" b="b"/>
            <a:pathLst>
              <a:path w="1896745" h="332739">
                <a:moveTo>
                  <a:pt x="0" y="332399"/>
                </a:moveTo>
                <a:lnTo>
                  <a:pt x="1896529" y="332399"/>
                </a:lnTo>
                <a:lnTo>
                  <a:pt x="1896529" y="0"/>
                </a:lnTo>
                <a:lnTo>
                  <a:pt x="0" y="0"/>
                </a:lnTo>
                <a:lnTo>
                  <a:pt x="0" y="33239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16850" y="162984"/>
          <a:ext cx="7211060" cy="449770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7570"/>
                <a:gridCol w="1896745"/>
                <a:gridCol w="1896745"/>
              </a:tblGrid>
              <a:tr h="637540">
                <a:tc>
                  <a:txBody>
                    <a:bodyPr/>
                    <a:lstStyle/>
                    <a:p>
                      <a:pPr marL="31750">
                        <a:lnSpc>
                          <a:spcPts val="2655"/>
                        </a:lnSpc>
                      </a:pPr>
                      <a:r>
                        <a:rPr sz="240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Terminology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</a:tr>
              <a:tr h="486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b="1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Y = 2 +</a:t>
                      </a:r>
                      <a:r>
                        <a:rPr sz="2400" b="1" spc="-5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3(X)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R w="12700">
                      <a:solidFill>
                        <a:srgbClr val="00FF00"/>
                      </a:solidFill>
                      <a:prstDash val="solid"/>
                    </a:lnR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FF00"/>
                      </a:solidFill>
                      <a:prstDash val="solid"/>
                    </a:lnL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33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Y =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Model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4178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2 =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Intercept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R w="12700">
                      <a:solidFill>
                        <a:srgbClr val="00FF00"/>
                      </a:solidFill>
                      <a:prstDash val="solid"/>
                    </a:lnR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00FF00"/>
                      </a:solidFill>
                      <a:prstDash val="solid"/>
                    </a:lnL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1320165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3 =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Slope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X =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input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marL="635"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32</a:t>
                      </a:r>
                      <a:endParaRPr sz="12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79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CCCCCC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2399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Formula </a:t>
            </a: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for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a</a:t>
            </a:r>
            <a:r>
              <a:rPr sz="2400" b="0" spc="-8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line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492752" y="2200655"/>
            <a:ext cx="3685032" cy="1557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9327" y="1584960"/>
            <a:ext cx="2932176" cy="2752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4700" y="1785620"/>
            <a:ext cx="558927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>
                <a:solidFill>
                  <a:srgbClr val="FFFFFF"/>
                </a:solidFill>
                <a:latin typeface="Arial"/>
                <a:cs typeface="Arial"/>
              </a:rPr>
              <a:t>Linear</a:t>
            </a:r>
            <a:r>
              <a:rPr sz="5400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400" spc="-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4700" y="2840227"/>
            <a:ext cx="50927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Welcome to the 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world of </a:t>
            </a:r>
            <a:r>
              <a:rPr sz="2400" i="1" spc="-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2400" i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FFFF"/>
                </a:solidFill>
                <a:latin typeface="Arial"/>
                <a:cs typeface="Arial"/>
              </a:rPr>
              <a:t>science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204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2400" b="0" spc="-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linear?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00" y="1236979"/>
            <a:ext cx="9728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1200" spc="-5" dirty="0">
                <a:solidFill>
                  <a:srgbClr val="424242"/>
                </a:solidFill>
                <a:latin typeface="Arial"/>
                <a:cs typeface="Arial"/>
              </a:rPr>
              <a:t>Straight</a:t>
            </a:r>
            <a:r>
              <a:rPr sz="1200" spc="-8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24242"/>
                </a:solidFill>
                <a:latin typeface="Arial"/>
                <a:cs typeface="Arial"/>
              </a:rPr>
              <a:t>line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204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is</a:t>
            </a:r>
            <a:r>
              <a:rPr sz="2400" b="0" spc="-9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linear?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00" y="152908"/>
            <a:ext cx="26054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0" spc="-5" dirty="0">
                <a:solidFill>
                  <a:srgbClr val="424242"/>
                </a:solidFill>
                <a:latin typeface="Arial"/>
                <a:cs typeface="Arial"/>
              </a:rPr>
              <a:t>What is</a:t>
            </a:r>
            <a:r>
              <a:rPr sz="2200" b="0" spc="-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200" b="0" spc="-5" dirty="0">
                <a:solidFill>
                  <a:srgbClr val="424242"/>
                </a:solidFill>
                <a:latin typeface="Arial"/>
                <a:cs typeface="Arial"/>
              </a:rPr>
              <a:t>Regression?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00" y="1236979"/>
            <a:ext cx="2202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24242"/>
                </a:solidFill>
                <a:latin typeface="Arial"/>
                <a:cs typeface="Arial"/>
              </a:rPr>
              <a:t>Relationship between two</a:t>
            </a:r>
            <a:r>
              <a:rPr sz="1200" spc="-5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24242"/>
                </a:solidFill>
                <a:latin typeface="Arial"/>
                <a:cs typeface="Arial"/>
              </a:rPr>
              <a:t>points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00" y="152908"/>
            <a:ext cx="26054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0" spc="-5" dirty="0">
                <a:solidFill>
                  <a:srgbClr val="424242"/>
                </a:solidFill>
                <a:latin typeface="Arial"/>
                <a:cs typeface="Arial"/>
              </a:rPr>
              <a:t>What is</a:t>
            </a:r>
            <a:r>
              <a:rPr sz="2200" b="0" spc="-3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200" b="0" spc="-5" dirty="0">
                <a:solidFill>
                  <a:srgbClr val="424242"/>
                </a:solidFill>
                <a:latin typeface="Arial"/>
                <a:cs typeface="Arial"/>
              </a:rPr>
              <a:t>Regression?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3773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is Linear</a:t>
            </a:r>
            <a:r>
              <a:rPr sz="2400" b="0" spc="-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Regression?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00" y="1236979"/>
            <a:ext cx="49790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424242"/>
                </a:solidFill>
                <a:latin typeface="Arial"/>
                <a:cs typeface="Arial"/>
              </a:rPr>
              <a:t>A </a:t>
            </a:r>
            <a:r>
              <a:rPr sz="1200" spc="-5" dirty="0">
                <a:solidFill>
                  <a:srgbClr val="424242"/>
                </a:solidFill>
                <a:latin typeface="Arial"/>
                <a:cs typeface="Arial"/>
              </a:rPr>
              <a:t>Straight line that attempts </a:t>
            </a:r>
            <a:r>
              <a:rPr sz="1200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1200" spc="-5" dirty="0">
                <a:solidFill>
                  <a:srgbClr val="424242"/>
                </a:solidFill>
                <a:latin typeface="Arial"/>
                <a:cs typeface="Arial"/>
              </a:rPr>
              <a:t>predict the relationship between two</a:t>
            </a:r>
            <a:r>
              <a:rPr sz="1200" spc="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424242"/>
                </a:solidFill>
                <a:latin typeface="Arial"/>
                <a:cs typeface="Arial"/>
              </a:rPr>
              <a:t>points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3773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is Linear</a:t>
            </a:r>
            <a:r>
              <a:rPr sz="2400" b="0" spc="-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Regression?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91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9587"/>
            <a:ext cx="6286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55" dirty="0">
                <a:solidFill>
                  <a:srgbClr val="FFFFFF"/>
                </a:solidFill>
                <a:latin typeface="Arial Black"/>
                <a:cs typeface="Arial Black"/>
              </a:rPr>
              <a:t>What is </a:t>
            </a:r>
            <a:r>
              <a:rPr sz="2800" b="0" spc="-100" dirty="0">
                <a:solidFill>
                  <a:srgbClr val="FFFFFF"/>
                </a:solidFill>
                <a:latin typeface="Arial Black"/>
                <a:cs typeface="Arial Black"/>
              </a:rPr>
              <a:t>Simple </a:t>
            </a:r>
            <a:r>
              <a:rPr sz="2800" b="0" spc="-90" dirty="0">
                <a:solidFill>
                  <a:srgbClr val="FFFFFF"/>
                </a:solidFill>
                <a:latin typeface="Arial Black"/>
                <a:cs typeface="Arial Black"/>
              </a:rPr>
              <a:t>Linear</a:t>
            </a:r>
            <a:r>
              <a:rPr sz="2800" b="0" spc="-6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800" b="0" spc="-145" dirty="0">
                <a:solidFill>
                  <a:srgbClr val="FFFFFF"/>
                </a:solidFill>
                <a:latin typeface="Arial Black"/>
                <a:cs typeface="Arial Black"/>
              </a:rPr>
              <a:t>Regression?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24" y="1084579"/>
            <a:ext cx="6930390" cy="268668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2225" marR="499109" indent="-9525">
              <a:lnSpc>
                <a:spcPts val="2090"/>
              </a:lnSpc>
              <a:spcBef>
                <a:spcPts val="225"/>
              </a:spcBef>
              <a:buSzPct val="94444"/>
              <a:buChar char="•"/>
              <a:tabLst>
                <a:tab pos="348615" algn="l"/>
                <a:tab pos="349250" algn="l"/>
              </a:tabLst>
            </a:pPr>
            <a:r>
              <a:rPr sz="1800" spc="-105" dirty="0">
                <a:latin typeface="Arial"/>
                <a:cs typeface="Arial"/>
              </a:rPr>
              <a:t>Simple</a:t>
            </a:r>
            <a:r>
              <a:rPr sz="1800" spc="-24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Linear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135" dirty="0">
                <a:latin typeface="Arial"/>
                <a:cs typeface="Arial"/>
              </a:rPr>
              <a:t>Regression</a:t>
            </a:r>
            <a:r>
              <a:rPr sz="1800" spc="-28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is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3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method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used</a:t>
            </a:r>
            <a:r>
              <a:rPr sz="1800" spc="-254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to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35" dirty="0">
                <a:latin typeface="Arial"/>
                <a:cs typeface="Arial"/>
              </a:rPr>
              <a:t>fit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the</a:t>
            </a:r>
            <a:r>
              <a:rPr sz="1800" spc="420" dirty="0">
                <a:latin typeface="Arial"/>
                <a:cs typeface="Arial"/>
              </a:rPr>
              <a:t> </a:t>
            </a:r>
            <a:r>
              <a:rPr sz="1800" b="1" spc="-70" dirty="0">
                <a:latin typeface="Arial"/>
                <a:cs typeface="Arial"/>
              </a:rPr>
              <a:t>best</a:t>
            </a:r>
            <a:r>
              <a:rPr sz="1800" b="1" spc="-17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straight  </a:t>
            </a:r>
            <a:r>
              <a:rPr sz="1800" b="1" spc="-35" dirty="0">
                <a:latin typeface="Arial"/>
                <a:cs typeface="Arial"/>
              </a:rPr>
              <a:t>line</a:t>
            </a:r>
            <a:r>
              <a:rPr sz="1800" b="1" spc="-10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between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3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set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datapoints.</a:t>
            </a:r>
            <a:endParaRPr sz="1800">
              <a:latin typeface="Arial"/>
              <a:cs typeface="Arial"/>
            </a:endParaRPr>
          </a:p>
          <a:p>
            <a:pPr marL="22225" marR="207010" indent="-9525">
              <a:lnSpc>
                <a:spcPts val="2090"/>
              </a:lnSpc>
              <a:spcBef>
                <a:spcPts val="525"/>
              </a:spcBef>
              <a:buSzPct val="94444"/>
              <a:buChar char="•"/>
              <a:tabLst>
                <a:tab pos="348615" algn="l"/>
                <a:tab pos="349250" algn="l"/>
              </a:tabLst>
            </a:pPr>
            <a:r>
              <a:rPr sz="1800" spc="-25" dirty="0">
                <a:latin typeface="Arial"/>
                <a:cs typeface="Arial"/>
              </a:rPr>
              <a:t>After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3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graph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is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properly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scaled,</a:t>
            </a:r>
            <a:r>
              <a:rPr sz="1800" spc="-229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data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points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must</a:t>
            </a:r>
            <a:r>
              <a:rPr sz="1800" spc="285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“look”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like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they  </a:t>
            </a:r>
            <a:r>
              <a:rPr sz="1800" spc="-45" dirty="0">
                <a:latin typeface="Arial"/>
                <a:cs typeface="Arial"/>
              </a:rPr>
              <a:t>would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55" dirty="0">
                <a:latin typeface="Arial"/>
                <a:cs typeface="Arial"/>
              </a:rPr>
              <a:t>fita</a:t>
            </a:r>
            <a:r>
              <a:rPr sz="1800" spc="-33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straight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line,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not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35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parabola,</a:t>
            </a:r>
            <a:r>
              <a:rPr sz="1800" spc="23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or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-90" dirty="0">
                <a:latin typeface="Arial"/>
                <a:cs typeface="Arial"/>
              </a:rPr>
              <a:t>any</a:t>
            </a:r>
            <a:r>
              <a:rPr sz="1800" spc="-25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other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125" dirty="0">
                <a:latin typeface="Arial"/>
                <a:cs typeface="Arial"/>
              </a:rPr>
              <a:t>shape.</a:t>
            </a:r>
            <a:endParaRPr sz="1800">
              <a:latin typeface="Arial"/>
              <a:cs typeface="Arial"/>
            </a:endParaRPr>
          </a:p>
          <a:p>
            <a:pPr marL="22225" marR="5080" indent="-9525">
              <a:lnSpc>
                <a:spcPct val="101099"/>
              </a:lnSpc>
              <a:spcBef>
                <a:spcPts val="375"/>
              </a:spcBef>
              <a:buSzPct val="94444"/>
              <a:buChar char="•"/>
              <a:tabLst>
                <a:tab pos="348615" algn="l"/>
                <a:tab pos="349250" algn="l"/>
              </a:tabLst>
            </a:pPr>
            <a:r>
              <a:rPr sz="1800" spc="-105" dirty="0">
                <a:latin typeface="Arial"/>
                <a:cs typeface="Arial"/>
              </a:rPr>
              <a:t>The</a:t>
            </a:r>
            <a:r>
              <a:rPr sz="1800" spc="-31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line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is</a:t>
            </a:r>
            <a:r>
              <a:rPr sz="1800" spc="-220" dirty="0">
                <a:latin typeface="Arial"/>
                <a:cs typeface="Arial"/>
              </a:rPr>
              <a:t> </a:t>
            </a:r>
            <a:r>
              <a:rPr sz="1800" spc="-100" dirty="0">
                <a:latin typeface="Arial"/>
                <a:cs typeface="Arial"/>
              </a:rPr>
              <a:t>used</a:t>
            </a:r>
            <a:r>
              <a:rPr sz="1800" spc="-26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asa</a:t>
            </a:r>
            <a:r>
              <a:rPr sz="1800" spc="-33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model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in</a:t>
            </a:r>
            <a:r>
              <a:rPr sz="1800" spc="-6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order</a:t>
            </a:r>
            <a:r>
              <a:rPr sz="1800" spc="-10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to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predict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34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variable</a:t>
            </a:r>
            <a:r>
              <a:rPr sz="1800" spc="25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y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from</a:t>
            </a:r>
            <a:r>
              <a:rPr sz="1800" spc="-55" dirty="0">
                <a:latin typeface="Arial"/>
                <a:cs typeface="Arial"/>
              </a:rPr>
              <a:t> another  </a:t>
            </a:r>
            <a:r>
              <a:rPr sz="1800" spc="-70" dirty="0">
                <a:latin typeface="Arial"/>
                <a:cs typeface="Arial"/>
              </a:rPr>
              <a:t>variable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x.</a:t>
            </a:r>
            <a:endParaRPr sz="1800">
              <a:latin typeface="Arial"/>
              <a:cs typeface="Arial"/>
            </a:endParaRPr>
          </a:p>
          <a:p>
            <a:pPr marL="22225" marR="615315" indent="-9525">
              <a:lnSpc>
                <a:spcPct val="102200"/>
              </a:lnSpc>
              <a:spcBef>
                <a:spcPts val="285"/>
              </a:spcBef>
              <a:buSzPct val="94444"/>
              <a:buChar char="•"/>
              <a:tabLst>
                <a:tab pos="348615" algn="l"/>
                <a:tab pos="349250" algn="l"/>
              </a:tabLst>
            </a:pPr>
            <a:r>
              <a:rPr sz="1800" spc="-75" dirty="0">
                <a:latin typeface="Arial"/>
                <a:cs typeface="Arial"/>
              </a:rPr>
              <a:t>Aregression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line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must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involve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r>
              <a:rPr sz="1800" spc="-22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variables,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the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dependent</a:t>
            </a:r>
            <a:r>
              <a:rPr sz="1800" spc="-150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and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the  </a:t>
            </a:r>
            <a:r>
              <a:rPr sz="1800" spc="-65" dirty="0">
                <a:latin typeface="Arial"/>
                <a:cs typeface="Arial"/>
              </a:rPr>
              <a:t>independent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spc="-80" dirty="0">
                <a:latin typeface="Arial"/>
                <a:cs typeface="Arial"/>
              </a:rPr>
              <a:t>variable.</a:t>
            </a:r>
            <a:endParaRPr sz="1800">
              <a:latin typeface="Arial"/>
              <a:cs typeface="Arial"/>
            </a:endParaRPr>
          </a:p>
          <a:p>
            <a:pPr marL="22225" indent="-9525">
              <a:lnSpc>
                <a:spcPct val="100000"/>
              </a:lnSpc>
              <a:spcBef>
                <a:spcPts val="335"/>
              </a:spcBef>
              <a:buSzPct val="94444"/>
              <a:buChar char="•"/>
              <a:tabLst>
                <a:tab pos="348615" algn="l"/>
                <a:tab pos="349250" algn="l"/>
              </a:tabLst>
            </a:pPr>
            <a:r>
              <a:rPr sz="1800" spc="-90" dirty="0">
                <a:latin typeface="Arial"/>
                <a:cs typeface="Arial"/>
              </a:rPr>
              <a:t>Finding</a:t>
            </a:r>
            <a:r>
              <a:rPr sz="1800" spc="-19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the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10" dirty="0">
                <a:latin typeface="Arial"/>
                <a:cs typeface="Arial"/>
              </a:rPr>
              <a:t>“best-fit”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line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is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the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b="1" spc="-70" dirty="0">
                <a:latin typeface="Arial"/>
                <a:cs typeface="Arial"/>
              </a:rPr>
              <a:t>goal</a:t>
            </a:r>
            <a:r>
              <a:rPr sz="1800" b="1" spc="-2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20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simple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linear</a:t>
            </a:r>
            <a:r>
              <a:rPr sz="1800" spc="-15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regression.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00" y="1874011"/>
            <a:ext cx="2247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24242"/>
                </a:solidFill>
                <a:latin typeface="Arial"/>
                <a:cs typeface="Arial"/>
              </a:rPr>
              <a:t>Y =</a:t>
            </a:r>
            <a:r>
              <a:rPr sz="2400" b="1" spc="-11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24242"/>
                </a:solidFill>
                <a:latin typeface="Arial"/>
                <a:cs typeface="Arial"/>
              </a:rPr>
              <a:t>?????????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1706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Relationship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29837" y="1382737"/>
          <a:ext cx="3793490" cy="3239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/>
                <a:gridCol w="1896745"/>
              </a:tblGrid>
              <a:tr h="486409">
                <a:tc gridSpan="2">
                  <a:txBody>
                    <a:bodyPr/>
                    <a:lstStyle/>
                    <a:p>
                      <a:pPr marL="868044">
                        <a:lnSpc>
                          <a:spcPct val="100000"/>
                        </a:lnSpc>
                        <a:spcBef>
                          <a:spcPts val="440"/>
                        </a:spcBef>
                        <a:tabLst>
                          <a:tab pos="2747645" algn="l"/>
                        </a:tabLst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x</a:t>
                      </a:r>
                      <a:r>
                        <a:rPr sz="24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24" y="259587"/>
            <a:ext cx="21831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40" dirty="0">
                <a:latin typeface="Arial Black"/>
                <a:cs typeface="Arial Black"/>
              </a:rPr>
              <a:t>Definitions: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24" y="1073403"/>
            <a:ext cx="7554595" cy="3101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50495">
              <a:lnSpc>
                <a:spcPct val="99400"/>
              </a:lnSpc>
              <a:spcBef>
                <a:spcPts val="110"/>
              </a:spcBef>
            </a:pPr>
            <a:r>
              <a:rPr sz="1600" b="1" spc="-75" dirty="0">
                <a:latin typeface="Arial"/>
                <a:cs typeface="Arial"/>
              </a:rPr>
              <a:t>Input,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100" dirty="0">
                <a:latin typeface="Arial"/>
                <a:cs typeface="Arial"/>
              </a:rPr>
              <a:t>Predictive,</a:t>
            </a:r>
            <a:r>
              <a:rPr sz="1600" b="1" spc="-20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Or</a:t>
            </a:r>
            <a:r>
              <a:rPr sz="1600" b="1" spc="-145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Independent</a:t>
            </a:r>
            <a:r>
              <a:rPr sz="1600" b="1" spc="-14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Variable</a:t>
            </a:r>
            <a:r>
              <a:rPr sz="1600" b="1" spc="-1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X</a:t>
            </a:r>
            <a:r>
              <a:rPr sz="1600" b="1" spc="-15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–</a:t>
            </a:r>
            <a:r>
              <a:rPr sz="1600" spc="-1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3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names</a:t>
            </a:r>
            <a:r>
              <a:rPr sz="1600" spc="-18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mean</a:t>
            </a:r>
            <a:r>
              <a:rPr sz="1600" spc="-14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same</a:t>
            </a:r>
            <a:r>
              <a:rPr sz="1600" spc="-22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thing.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This</a:t>
            </a:r>
            <a:r>
              <a:rPr sz="1600" spc="-19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is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  </a:t>
            </a:r>
            <a:r>
              <a:rPr sz="1600" spc="-50" dirty="0">
                <a:latin typeface="Arial"/>
                <a:cs typeface="Arial"/>
              </a:rPr>
              <a:t>variable </a:t>
            </a:r>
            <a:r>
              <a:rPr sz="1600" spc="-65" dirty="0">
                <a:latin typeface="Arial"/>
                <a:cs typeface="Arial"/>
              </a:rPr>
              <a:t>whose </a:t>
            </a:r>
            <a:r>
              <a:rPr sz="1600" spc="-60" dirty="0">
                <a:latin typeface="Arial"/>
                <a:cs typeface="Arial"/>
              </a:rPr>
              <a:t>value </a:t>
            </a:r>
            <a:r>
              <a:rPr sz="1600" spc="-5" dirty="0">
                <a:latin typeface="Arial"/>
                <a:cs typeface="Arial"/>
              </a:rPr>
              <a:t>that </a:t>
            </a:r>
            <a:r>
              <a:rPr sz="1600" spc="-45" dirty="0">
                <a:latin typeface="Arial"/>
                <a:cs typeface="Arial"/>
              </a:rPr>
              <a:t>is </a:t>
            </a:r>
            <a:r>
              <a:rPr sz="1600" spc="-55" dirty="0">
                <a:latin typeface="Arial"/>
                <a:cs typeface="Arial"/>
              </a:rPr>
              <a:t>believed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45" dirty="0">
                <a:latin typeface="Arial"/>
                <a:cs typeface="Arial"/>
              </a:rPr>
              <a:t>influence </a:t>
            </a:r>
            <a:r>
              <a:rPr sz="1600" spc="-10" dirty="0">
                <a:latin typeface="Arial"/>
                <a:cs typeface="Arial"/>
              </a:rPr>
              <a:t>the </a:t>
            </a:r>
            <a:r>
              <a:rPr sz="1600" spc="-60" dirty="0">
                <a:latin typeface="Arial"/>
                <a:cs typeface="Arial"/>
              </a:rPr>
              <a:t>value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35" dirty="0">
                <a:latin typeface="Arial"/>
                <a:cs typeface="Arial"/>
              </a:rPr>
              <a:t>another </a:t>
            </a:r>
            <a:r>
              <a:rPr sz="1600" spc="-50" dirty="0">
                <a:latin typeface="Arial"/>
                <a:cs typeface="Arial"/>
              </a:rPr>
              <a:t>variable. </a:t>
            </a:r>
            <a:r>
              <a:rPr sz="1600" spc="-80" dirty="0">
                <a:latin typeface="Arial"/>
                <a:cs typeface="Arial"/>
              </a:rPr>
              <a:t>This  </a:t>
            </a:r>
            <a:r>
              <a:rPr sz="1600" spc="-50" dirty="0">
                <a:latin typeface="Arial"/>
                <a:cs typeface="Arial"/>
              </a:rPr>
              <a:t>variable </a:t>
            </a:r>
            <a:r>
              <a:rPr sz="1600" spc="-55" dirty="0">
                <a:latin typeface="Arial"/>
                <a:cs typeface="Arial"/>
              </a:rPr>
              <a:t>should </a:t>
            </a:r>
            <a:r>
              <a:rPr sz="1600" spc="-10" dirty="0">
                <a:latin typeface="Arial"/>
                <a:cs typeface="Arial"/>
              </a:rPr>
              <a:t>not </a:t>
            </a:r>
            <a:r>
              <a:rPr sz="1600" spc="-40" dirty="0">
                <a:latin typeface="Arial"/>
                <a:cs typeface="Arial"/>
              </a:rPr>
              <a:t>be </a:t>
            </a:r>
            <a:r>
              <a:rPr sz="1600" spc="-50" dirty="0">
                <a:latin typeface="Arial"/>
                <a:cs typeface="Arial"/>
              </a:rPr>
              <a:t>dependent </a:t>
            </a:r>
            <a:r>
              <a:rPr sz="1600" spc="-25" dirty="0">
                <a:latin typeface="Arial"/>
                <a:cs typeface="Arial"/>
              </a:rPr>
              <a:t>on </a:t>
            </a:r>
            <a:r>
              <a:rPr sz="1600" spc="-35" dirty="0">
                <a:latin typeface="Arial"/>
                <a:cs typeface="Arial"/>
              </a:rPr>
              <a:t>another </a:t>
            </a:r>
            <a:r>
              <a:rPr sz="1600" spc="-50" dirty="0">
                <a:latin typeface="Arial"/>
                <a:cs typeface="Arial"/>
              </a:rPr>
              <a:t>variable</a:t>
            </a:r>
            <a:r>
              <a:rPr sz="1600" spc="-24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(bydefinition)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440055">
              <a:lnSpc>
                <a:spcPct val="101299"/>
              </a:lnSpc>
              <a:spcBef>
                <a:spcPts val="5"/>
              </a:spcBef>
            </a:pPr>
            <a:r>
              <a:rPr sz="1600" b="1" spc="-75" dirty="0">
                <a:latin typeface="Arial"/>
                <a:cs typeface="Arial"/>
              </a:rPr>
              <a:t>Output,</a:t>
            </a:r>
            <a:r>
              <a:rPr sz="1600" b="1" spc="-165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Response,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Or</a:t>
            </a:r>
            <a:r>
              <a:rPr sz="1600" b="1" spc="-14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Dependent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Variable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</a:t>
            </a:r>
            <a:r>
              <a:rPr sz="1600" b="1" spc="-29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–</a:t>
            </a:r>
            <a:r>
              <a:rPr sz="1600" spc="-16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3</a:t>
            </a:r>
            <a:r>
              <a:rPr sz="1600" spc="-15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names</a:t>
            </a:r>
            <a:r>
              <a:rPr sz="1600" spc="-19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mean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same</a:t>
            </a:r>
            <a:r>
              <a:rPr sz="1600" spc="-21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thing.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This</a:t>
            </a:r>
            <a:r>
              <a:rPr sz="1600" spc="-195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is  </a:t>
            </a:r>
            <a:r>
              <a:rPr sz="1600" spc="-10" dirty="0">
                <a:latin typeface="Arial"/>
                <a:cs typeface="Arial"/>
              </a:rPr>
              <a:t>the </a:t>
            </a:r>
            <a:r>
              <a:rPr sz="1600" spc="-50" dirty="0">
                <a:latin typeface="Arial"/>
                <a:cs typeface="Arial"/>
              </a:rPr>
              <a:t>variable </a:t>
            </a:r>
            <a:r>
              <a:rPr sz="1600" spc="-65" dirty="0">
                <a:latin typeface="Arial"/>
                <a:cs typeface="Arial"/>
              </a:rPr>
              <a:t>whose </a:t>
            </a:r>
            <a:r>
              <a:rPr sz="1600" spc="-60" dirty="0">
                <a:latin typeface="Arial"/>
                <a:cs typeface="Arial"/>
              </a:rPr>
              <a:t>value </a:t>
            </a:r>
            <a:r>
              <a:rPr sz="1600" spc="-5" dirty="0">
                <a:latin typeface="Arial"/>
                <a:cs typeface="Arial"/>
              </a:rPr>
              <a:t>that </a:t>
            </a:r>
            <a:r>
              <a:rPr sz="1600" spc="-45" dirty="0">
                <a:latin typeface="Arial"/>
                <a:cs typeface="Arial"/>
              </a:rPr>
              <a:t>is </a:t>
            </a:r>
            <a:r>
              <a:rPr sz="1600" spc="-55" dirty="0">
                <a:latin typeface="Arial"/>
                <a:cs typeface="Arial"/>
              </a:rPr>
              <a:t>believed </a:t>
            </a:r>
            <a:r>
              <a:rPr sz="1600" spc="5" dirty="0">
                <a:latin typeface="Arial"/>
                <a:cs typeface="Arial"/>
              </a:rPr>
              <a:t>to </a:t>
            </a:r>
            <a:r>
              <a:rPr sz="1600" spc="-40" dirty="0">
                <a:latin typeface="Arial"/>
                <a:cs typeface="Arial"/>
              </a:rPr>
              <a:t>be </a:t>
            </a:r>
            <a:r>
              <a:rPr sz="1600" spc="-45" dirty="0">
                <a:latin typeface="Arial"/>
                <a:cs typeface="Arial"/>
              </a:rPr>
              <a:t>influenced </a:t>
            </a:r>
            <a:r>
              <a:rPr sz="1600" spc="-35" dirty="0">
                <a:latin typeface="Arial"/>
                <a:cs typeface="Arial"/>
              </a:rPr>
              <a:t>by </a:t>
            </a:r>
            <a:r>
              <a:rPr sz="1600" spc="-10" dirty="0">
                <a:latin typeface="Arial"/>
                <a:cs typeface="Arial"/>
              </a:rPr>
              <a:t>the </a:t>
            </a:r>
            <a:r>
              <a:rPr sz="1600" spc="-60" dirty="0">
                <a:latin typeface="Arial"/>
                <a:cs typeface="Arial"/>
              </a:rPr>
              <a:t>value </a:t>
            </a:r>
            <a:r>
              <a:rPr sz="1600" spc="-5" dirty="0">
                <a:latin typeface="Arial"/>
                <a:cs typeface="Arial"/>
              </a:rPr>
              <a:t>of </a:t>
            </a:r>
            <a:r>
              <a:rPr sz="1600" spc="-40" dirty="0">
                <a:latin typeface="Arial"/>
                <a:cs typeface="Arial"/>
              </a:rPr>
              <a:t>another  </a:t>
            </a:r>
            <a:r>
              <a:rPr sz="1600" spc="-50" dirty="0">
                <a:latin typeface="Arial"/>
                <a:cs typeface="Arial"/>
              </a:rPr>
              <a:t>variable. </a:t>
            </a:r>
            <a:r>
              <a:rPr sz="1600" spc="10" dirty="0">
                <a:latin typeface="Arial"/>
                <a:cs typeface="Arial"/>
              </a:rPr>
              <a:t>It </a:t>
            </a:r>
            <a:r>
              <a:rPr sz="1600" spc="-45" dirty="0">
                <a:latin typeface="Arial"/>
                <a:cs typeface="Arial"/>
              </a:rPr>
              <a:t>is </a:t>
            </a:r>
            <a:r>
              <a:rPr sz="1600" spc="-35" dirty="0">
                <a:latin typeface="Arial"/>
                <a:cs typeface="Arial"/>
              </a:rPr>
              <a:t>by </a:t>
            </a:r>
            <a:r>
              <a:rPr sz="1600" spc="-25" dirty="0">
                <a:latin typeface="Arial"/>
                <a:cs typeface="Arial"/>
              </a:rPr>
              <a:t>definition,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dependent </a:t>
            </a:r>
            <a:r>
              <a:rPr sz="1600" spc="-25" dirty="0">
                <a:latin typeface="Arial"/>
                <a:cs typeface="Arial"/>
              </a:rPr>
              <a:t>on </a:t>
            </a:r>
            <a:r>
              <a:rPr sz="1600" spc="-35" dirty="0">
                <a:latin typeface="Arial"/>
                <a:cs typeface="Arial"/>
              </a:rPr>
              <a:t>another </a:t>
            </a:r>
            <a:r>
              <a:rPr sz="1600" spc="-50" dirty="0">
                <a:latin typeface="Arial"/>
                <a:cs typeface="Arial"/>
              </a:rPr>
              <a:t>variable.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12700" marR="5080">
              <a:lnSpc>
                <a:spcPts val="1900"/>
              </a:lnSpc>
            </a:pPr>
            <a:r>
              <a:rPr sz="1600" b="1" spc="-85" dirty="0">
                <a:latin typeface="Arial"/>
                <a:cs typeface="Arial"/>
              </a:rPr>
              <a:t>Best-Fit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Line</a:t>
            </a:r>
            <a:r>
              <a:rPr sz="1600" b="1" spc="-229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–</a:t>
            </a:r>
            <a:r>
              <a:rPr sz="1600" spc="-165" dirty="0">
                <a:latin typeface="Arial"/>
                <a:cs typeface="Arial"/>
              </a:rPr>
              <a:t> </a:t>
            </a:r>
            <a:r>
              <a:rPr sz="1600" spc="-90" dirty="0">
                <a:latin typeface="Arial"/>
                <a:cs typeface="Arial"/>
              </a:rPr>
              <a:t>Represents</a:t>
            </a:r>
            <a:r>
              <a:rPr sz="1600" spc="-18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our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model.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It</a:t>
            </a:r>
            <a:r>
              <a:rPr sz="1600" spc="60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is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line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“best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10" dirty="0">
                <a:latin typeface="Arial"/>
                <a:cs typeface="Arial"/>
              </a:rPr>
              <a:t>fits”</a:t>
            </a:r>
            <a:r>
              <a:rPr sz="1600" spc="3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our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data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40" dirty="0">
                <a:latin typeface="Arial"/>
                <a:cs typeface="Arial"/>
              </a:rPr>
              <a:t>points.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80" dirty="0">
                <a:latin typeface="Arial"/>
                <a:cs typeface="Arial"/>
              </a:rPr>
              <a:t>The</a:t>
            </a:r>
            <a:r>
              <a:rPr sz="1600" spc="-22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line  </a:t>
            </a:r>
            <a:r>
              <a:rPr sz="1600" spc="-60" dirty="0">
                <a:latin typeface="Arial"/>
                <a:cs typeface="Arial"/>
              </a:rPr>
              <a:t>represents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405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best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estimate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-100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y</a:t>
            </a:r>
            <a:r>
              <a:rPr sz="1600" spc="-14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value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for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every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given</a:t>
            </a:r>
            <a:r>
              <a:rPr sz="1600" spc="-15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input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of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x.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50" dirty="0">
                <a:latin typeface="Arial"/>
                <a:cs typeface="Arial"/>
              </a:rPr>
              <a:t>Sum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Of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Squares</a:t>
            </a:r>
            <a:r>
              <a:rPr sz="1600" b="1" spc="-195" dirty="0">
                <a:latin typeface="Arial"/>
                <a:cs typeface="Arial"/>
              </a:rPr>
              <a:t> </a:t>
            </a:r>
            <a:r>
              <a:rPr sz="1600" dirty="0">
                <a:latin typeface="Arial"/>
                <a:cs typeface="Arial"/>
              </a:rPr>
              <a:t>–</a:t>
            </a:r>
            <a:r>
              <a:rPr sz="1600" spc="-16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An</a:t>
            </a:r>
            <a:r>
              <a:rPr sz="1600" spc="-17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important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calculation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we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will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70" dirty="0">
                <a:latin typeface="Arial"/>
                <a:cs typeface="Arial"/>
              </a:rPr>
              <a:t>use</a:t>
            </a:r>
            <a:r>
              <a:rPr sz="1600" spc="-180" dirty="0">
                <a:latin typeface="Arial"/>
                <a:cs typeface="Arial"/>
              </a:rPr>
              <a:t> </a:t>
            </a:r>
            <a:r>
              <a:rPr sz="1600" spc="5" dirty="0">
                <a:latin typeface="Arial"/>
                <a:cs typeface="Arial"/>
              </a:rPr>
              <a:t>to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find</a:t>
            </a:r>
            <a:r>
              <a:rPr sz="1600" spc="-9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-9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best-fit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line.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5187" y="1983739"/>
            <a:ext cx="454787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One</a:t>
            </a:r>
            <a:r>
              <a:rPr spc="-965" dirty="0"/>
              <a:t> </a:t>
            </a:r>
            <a:r>
              <a:rPr spc="-335" dirty="0"/>
              <a:t>Variable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625" y="1197863"/>
            <a:ext cx="3228975" cy="3279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91915" y="1641348"/>
            <a:ext cx="4877181" cy="2835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6731" y="1349883"/>
            <a:ext cx="106298" cy="106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73030" y="1403032"/>
            <a:ext cx="1355090" cy="0"/>
          </a:xfrm>
          <a:custGeom>
            <a:avLst/>
            <a:gdLst/>
            <a:ahLst/>
            <a:cxnLst/>
            <a:rect l="l" t="t" r="r" b="b"/>
            <a:pathLst>
              <a:path w="1355089">
                <a:moveTo>
                  <a:pt x="0" y="0"/>
                </a:moveTo>
                <a:lnTo>
                  <a:pt x="1354734" y="0"/>
                </a:lnTo>
              </a:path>
            </a:pathLst>
          </a:custGeom>
          <a:ln w="35433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4505" y="79755"/>
            <a:ext cx="7108190" cy="152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 marR="315595" indent="-2139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6060" algn="l"/>
                <a:tab pos="226695" algn="l"/>
              </a:tabLst>
            </a:pPr>
            <a:r>
              <a:rPr sz="1600" b="1" spc="-85" dirty="0">
                <a:latin typeface="Arial"/>
                <a:cs typeface="Arial"/>
              </a:rPr>
              <a:t>Problem:</a:t>
            </a:r>
            <a:r>
              <a:rPr sz="1600" b="1" spc="-2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waiter</a:t>
            </a:r>
            <a:r>
              <a:rPr sz="1600" b="1" spc="-200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wants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to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predict</a:t>
            </a:r>
            <a:r>
              <a:rPr sz="1600" b="1" spc="-204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his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next</a:t>
            </a:r>
            <a:r>
              <a:rPr sz="1600" b="1" spc="-21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tip,</a:t>
            </a:r>
            <a:r>
              <a:rPr sz="1600" b="1" spc="-215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but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he</a:t>
            </a:r>
            <a:r>
              <a:rPr sz="1600" b="1" spc="-19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forgot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to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record</a:t>
            </a:r>
            <a:r>
              <a:rPr sz="1600" b="1" spc="-210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204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bill  </a:t>
            </a:r>
            <a:r>
              <a:rPr sz="1600" b="1" spc="-60" dirty="0">
                <a:latin typeface="Arial"/>
                <a:cs typeface="Arial"/>
              </a:rPr>
              <a:t>amounts for </a:t>
            </a:r>
            <a:r>
              <a:rPr sz="1600" b="1" spc="-80" dirty="0">
                <a:latin typeface="Arial"/>
                <a:cs typeface="Arial"/>
              </a:rPr>
              <a:t>previous</a:t>
            </a:r>
            <a:r>
              <a:rPr sz="1600" b="1" spc="-30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tips.</a:t>
            </a:r>
            <a:endParaRPr sz="1600">
              <a:latin typeface="Arial"/>
              <a:cs typeface="Arial"/>
            </a:endParaRPr>
          </a:p>
          <a:p>
            <a:pPr marL="226695" indent="-213995">
              <a:lnSpc>
                <a:spcPts val="1885"/>
              </a:lnSpc>
              <a:buFont typeface="Arial"/>
              <a:buChar char="•"/>
              <a:tabLst>
                <a:tab pos="226060" algn="l"/>
                <a:tab pos="226695" algn="l"/>
              </a:tabLst>
            </a:pPr>
            <a:r>
              <a:rPr sz="1600" b="1" spc="-85" dirty="0">
                <a:latin typeface="Arial"/>
                <a:cs typeface="Arial"/>
              </a:rPr>
              <a:t>Here</a:t>
            </a:r>
            <a:r>
              <a:rPr sz="1600" b="1" spc="-215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is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graph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of</a:t>
            </a:r>
            <a:r>
              <a:rPr sz="1600" b="1" spc="-11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his</a:t>
            </a:r>
            <a:r>
              <a:rPr sz="1600" b="1" spc="-13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tips.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The</a:t>
            </a:r>
            <a:r>
              <a:rPr sz="1600" b="1" spc="-235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tips</a:t>
            </a:r>
            <a:r>
              <a:rPr sz="1600" b="1" spc="-14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is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only</a:t>
            </a:r>
            <a:r>
              <a:rPr sz="1600" b="1" spc="-135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variable.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spc="-110" dirty="0">
                <a:latin typeface="Arial"/>
                <a:cs typeface="Arial"/>
              </a:rPr>
              <a:t>Let’s</a:t>
            </a:r>
            <a:r>
              <a:rPr sz="1600" b="1" spc="-254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call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it</a:t>
            </a:r>
            <a:r>
              <a:rPr sz="1600" b="1" spc="-14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</a:t>
            </a:r>
            <a:r>
              <a:rPr sz="1600" b="1" spc="-100" dirty="0">
                <a:latin typeface="Arial"/>
                <a:cs typeface="Arial"/>
              </a:rPr>
              <a:t> </a:t>
            </a:r>
            <a:r>
              <a:rPr sz="1600" b="1" spc="-95" dirty="0">
                <a:latin typeface="Arial"/>
                <a:cs typeface="Arial"/>
              </a:rPr>
              <a:t>variable.</a:t>
            </a:r>
            <a:endParaRPr sz="1600">
              <a:latin typeface="Arial"/>
              <a:cs typeface="Arial"/>
            </a:endParaRPr>
          </a:p>
          <a:p>
            <a:pPr marL="226695" indent="-213995">
              <a:lnSpc>
                <a:spcPts val="1910"/>
              </a:lnSpc>
              <a:buFont typeface="Arial"/>
              <a:buChar char="•"/>
              <a:tabLst>
                <a:tab pos="226060" algn="l"/>
                <a:tab pos="226695" algn="l"/>
              </a:tabLst>
            </a:pPr>
            <a:r>
              <a:rPr sz="1600" b="1" spc="-25" dirty="0">
                <a:latin typeface="Arial"/>
                <a:cs typeface="Arial"/>
              </a:rPr>
              <a:t>Meal#is</a:t>
            </a:r>
            <a:r>
              <a:rPr sz="1600" b="1" spc="-13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not</a:t>
            </a:r>
            <a:r>
              <a:rPr sz="1600" b="1" spc="-13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variable.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It</a:t>
            </a:r>
            <a:r>
              <a:rPr sz="1600" b="1" spc="-9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is</a:t>
            </a:r>
            <a:r>
              <a:rPr sz="1600" b="1" spc="-125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simply</a:t>
            </a:r>
            <a:r>
              <a:rPr sz="1600" b="1" spc="-145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used</a:t>
            </a:r>
            <a:r>
              <a:rPr sz="1600" b="1" spc="-15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to</a:t>
            </a:r>
            <a:r>
              <a:rPr sz="1600" b="1" spc="-14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identify</a:t>
            </a:r>
            <a:r>
              <a:rPr sz="1600" b="1" spc="-16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tip.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/>
              <a:cs typeface="Times New Roman"/>
            </a:endParaRPr>
          </a:p>
          <a:p>
            <a:pPr marL="4674870">
              <a:lnSpc>
                <a:spcPct val="100000"/>
              </a:lnSpc>
            </a:pPr>
            <a:r>
              <a:rPr sz="2100" dirty="0">
                <a:latin typeface="Arial"/>
                <a:cs typeface="Arial"/>
              </a:rPr>
              <a:t>y</a:t>
            </a:r>
            <a:r>
              <a:rPr sz="2100" spc="-215" dirty="0">
                <a:latin typeface="Arial"/>
                <a:cs typeface="Arial"/>
              </a:rPr>
              <a:t> </a:t>
            </a:r>
            <a:r>
              <a:rPr sz="2100" spc="-75" dirty="0">
                <a:latin typeface="Arial"/>
                <a:cs typeface="Arial"/>
              </a:rPr>
              <a:t>variable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255" y="4643120"/>
            <a:ext cx="756983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90" dirty="0">
                <a:solidFill>
                  <a:srgbClr val="4471C4"/>
                </a:solidFill>
                <a:latin typeface="Trebuchet MS"/>
                <a:cs typeface="Trebuchet MS"/>
              </a:rPr>
              <a:t>Can</a:t>
            </a:r>
            <a:r>
              <a:rPr sz="2100" b="1" spc="-275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65" dirty="0">
                <a:solidFill>
                  <a:srgbClr val="4471C4"/>
                </a:solidFill>
                <a:latin typeface="Trebuchet MS"/>
                <a:cs typeface="Trebuchet MS"/>
              </a:rPr>
              <a:t>we</a:t>
            </a:r>
            <a:r>
              <a:rPr sz="2100" b="1" spc="-270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105" dirty="0">
                <a:solidFill>
                  <a:srgbClr val="4471C4"/>
                </a:solidFill>
                <a:latin typeface="Trebuchet MS"/>
                <a:cs typeface="Trebuchet MS"/>
              </a:rPr>
              <a:t>come</a:t>
            </a:r>
            <a:r>
              <a:rPr sz="2100" b="1" spc="-285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60" dirty="0">
                <a:solidFill>
                  <a:srgbClr val="4471C4"/>
                </a:solidFill>
                <a:latin typeface="Trebuchet MS"/>
                <a:cs typeface="Trebuchet MS"/>
              </a:rPr>
              <a:t>up</a:t>
            </a:r>
            <a:r>
              <a:rPr sz="2100" b="1" spc="-260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80" dirty="0">
                <a:solidFill>
                  <a:srgbClr val="4471C4"/>
                </a:solidFill>
                <a:latin typeface="Trebuchet MS"/>
                <a:cs typeface="Trebuchet MS"/>
              </a:rPr>
              <a:t>with</a:t>
            </a:r>
            <a:r>
              <a:rPr sz="2100" b="1" spc="-254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dirty="0">
                <a:solidFill>
                  <a:srgbClr val="4471C4"/>
                </a:solidFill>
                <a:latin typeface="Trebuchet MS"/>
                <a:cs typeface="Trebuchet MS"/>
              </a:rPr>
              <a:t>a</a:t>
            </a:r>
            <a:r>
              <a:rPr sz="2100" b="1" spc="-245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85" dirty="0">
                <a:solidFill>
                  <a:srgbClr val="4471C4"/>
                </a:solidFill>
                <a:latin typeface="Trebuchet MS"/>
                <a:cs typeface="Trebuchet MS"/>
              </a:rPr>
              <a:t>model</a:t>
            </a:r>
            <a:r>
              <a:rPr sz="2100" b="1" spc="-250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90" dirty="0">
                <a:solidFill>
                  <a:srgbClr val="4471C4"/>
                </a:solidFill>
                <a:latin typeface="Trebuchet MS"/>
                <a:cs typeface="Trebuchet MS"/>
              </a:rPr>
              <a:t>for</a:t>
            </a:r>
            <a:r>
              <a:rPr sz="2100" b="1" spc="-265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80" dirty="0">
                <a:solidFill>
                  <a:srgbClr val="4471C4"/>
                </a:solidFill>
                <a:latin typeface="Trebuchet MS"/>
                <a:cs typeface="Trebuchet MS"/>
              </a:rPr>
              <a:t>this</a:t>
            </a:r>
            <a:r>
              <a:rPr sz="2100" b="1" spc="-260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100" dirty="0">
                <a:solidFill>
                  <a:srgbClr val="4471C4"/>
                </a:solidFill>
                <a:latin typeface="Trebuchet MS"/>
                <a:cs typeface="Trebuchet MS"/>
              </a:rPr>
              <a:t>problem</a:t>
            </a:r>
            <a:r>
              <a:rPr sz="2100" b="1" spc="-254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80" dirty="0">
                <a:solidFill>
                  <a:srgbClr val="4471C4"/>
                </a:solidFill>
                <a:latin typeface="Trebuchet MS"/>
                <a:cs typeface="Trebuchet MS"/>
              </a:rPr>
              <a:t>with</a:t>
            </a:r>
            <a:r>
              <a:rPr sz="2100" b="1" spc="-265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80" dirty="0">
                <a:solidFill>
                  <a:srgbClr val="4471C4"/>
                </a:solidFill>
                <a:latin typeface="Trebuchet MS"/>
                <a:cs typeface="Trebuchet MS"/>
              </a:rPr>
              <a:t>only</a:t>
            </a:r>
            <a:r>
              <a:rPr sz="2100" b="1" spc="-250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dirty="0">
                <a:solidFill>
                  <a:srgbClr val="4471C4"/>
                </a:solidFill>
                <a:latin typeface="Trebuchet MS"/>
                <a:cs typeface="Trebuchet MS"/>
              </a:rPr>
              <a:t>1</a:t>
            </a:r>
            <a:r>
              <a:rPr sz="2100" b="1" spc="-320" dirty="0">
                <a:solidFill>
                  <a:srgbClr val="4471C4"/>
                </a:solidFill>
                <a:latin typeface="Trebuchet MS"/>
                <a:cs typeface="Trebuchet MS"/>
              </a:rPr>
              <a:t> </a:t>
            </a:r>
            <a:r>
              <a:rPr sz="2100" b="1" spc="-105" dirty="0">
                <a:solidFill>
                  <a:srgbClr val="4471C4"/>
                </a:solidFill>
                <a:latin typeface="Trebuchet MS"/>
                <a:cs typeface="Trebuchet MS"/>
              </a:rPr>
              <a:t>variable?</a:t>
            </a:r>
            <a:endParaRPr sz="2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3250" y="137667"/>
            <a:ext cx="5429885" cy="1299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6695" algn="l"/>
                <a:tab pos="227329" algn="l"/>
              </a:tabLst>
            </a:pPr>
            <a:r>
              <a:rPr sz="1600" b="1" spc="-105" dirty="0">
                <a:latin typeface="Arial"/>
                <a:cs typeface="Arial"/>
              </a:rPr>
              <a:t>The</a:t>
            </a:r>
            <a:r>
              <a:rPr sz="1600" b="1" spc="-290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only</a:t>
            </a:r>
            <a:r>
              <a:rPr sz="1600" b="1" spc="-235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option</a:t>
            </a:r>
            <a:r>
              <a:rPr sz="1600" b="1" spc="-215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for</a:t>
            </a:r>
            <a:r>
              <a:rPr sz="1600" b="1" spc="-229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our</a:t>
            </a:r>
            <a:r>
              <a:rPr sz="1600" b="1" spc="-235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model</a:t>
            </a:r>
            <a:r>
              <a:rPr sz="1600" b="1" spc="-229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is</a:t>
            </a:r>
            <a:r>
              <a:rPr sz="1600" b="1" spc="-210" dirty="0">
                <a:latin typeface="Arial"/>
                <a:cs typeface="Arial"/>
              </a:rPr>
              <a:t> </a:t>
            </a:r>
            <a:r>
              <a:rPr sz="1600" b="1" spc="-45" dirty="0">
                <a:latin typeface="Arial"/>
                <a:cs typeface="Arial"/>
              </a:rPr>
              <a:t>to</a:t>
            </a:r>
            <a:r>
              <a:rPr sz="1600" b="1" spc="-21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use</a:t>
            </a:r>
            <a:r>
              <a:rPr sz="1600" b="1" spc="-229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the</a:t>
            </a:r>
            <a:r>
              <a:rPr sz="1600" b="1" spc="-235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mean</a:t>
            </a:r>
            <a:r>
              <a:rPr sz="1600" b="1" spc="-245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of</a:t>
            </a:r>
            <a:r>
              <a:rPr sz="1600" b="1" spc="-195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the</a:t>
            </a:r>
            <a:r>
              <a:rPr sz="1600" b="1" spc="-240" dirty="0">
                <a:latin typeface="Arial"/>
                <a:cs typeface="Arial"/>
              </a:rPr>
              <a:t> </a:t>
            </a:r>
            <a:r>
              <a:rPr sz="1600" b="1" spc="-120" dirty="0">
                <a:latin typeface="Arial"/>
                <a:cs typeface="Arial"/>
              </a:rPr>
              <a:t>Tips($)</a:t>
            </a:r>
            <a:endParaRPr sz="1600">
              <a:latin typeface="Arial"/>
              <a:cs typeface="Arial"/>
            </a:endParaRPr>
          </a:p>
          <a:p>
            <a:pPr marL="227329" indent="-214629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26695" algn="l"/>
                <a:tab pos="227329" algn="l"/>
              </a:tabLst>
            </a:pPr>
            <a:r>
              <a:rPr sz="1600" b="1" spc="-95" dirty="0">
                <a:latin typeface="Arial"/>
                <a:cs typeface="Arial"/>
              </a:rPr>
              <a:t>Tips</a:t>
            </a:r>
            <a:r>
              <a:rPr sz="1600" b="1" spc="-26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are</a:t>
            </a:r>
            <a:r>
              <a:rPr sz="1600" b="1" spc="-260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on</a:t>
            </a:r>
            <a:r>
              <a:rPr sz="1600" b="1" spc="-22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the</a:t>
            </a:r>
            <a:r>
              <a:rPr sz="1600" b="1" spc="-24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y</a:t>
            </a:r>
            <a:r>
              <a:rPr sz="1600" b="1" spc="-245" dirty="0">
                <a:latin typeface="Arial"/>
                <a:cs typeface="Arial"/>
              </a:rPr>
              <a:t> </a:t>
            </a:r>
            <a:r>
              <a:rPr sz="1600" b="1" spc="-110" dirty="0">
                <a:latin typeface="Arial"/>
                <a:cs typeface="Arial"/>
              </a:rPr>
              <a:t>access.</a:t>
            </a:r>
            <a:r>
              <a:rPr sz="1600" b="1" spc="-260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We</a:t>
            </a:r>
            <a:r>
              <a:rPr sz="1600" b="1" spc="-22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would</a:t>
            </a:r>
            <a:r>
              <a:rPr sz="1600" b="1" spc="-220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call</a:t>
            </a:r>
            <a:r>
              <a:rPr sz="1600" b="1" spc="-25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the</a:t>
            </a:r>
            <a:r>
              <a:rPr sz="1600" b="1" spc="-24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mean</a:t>
            </a:r>
            <a:r>
              <a:rPr sz="1600" b="1" spc="-220" dirty="0">
                <a:latin typeface="Arial"/>
                <a:cs typeface="Arial"/>
              </a:rPr>
              <a:t> </a:t>
            </a:r>
            <a:r>
              <a:rPr sz="1600" spc="-85" dirty="0">
                <a:latin typeface="Trebuchet MS"/>
                <a:cs typeface="Trebuchet MS"/>
              </a:rPr>
              <a:t>!</a:t>
            </a:r>
            <a:r>
              <a:rPr sz="1600" b="1" spc="-85" dirty="0">
                <a:latin typeface="Arial"/>
                <a:cs typeface="Arial"/>
              </a:rPr>
              <a:t>(y</a:t>
            </a:r>
            <a:r>
              <a:rPr sz="1600" b="1" spc="-235" dirty="0">
                <a:latin typeface="Arial"/>
                <a:cs typeface="Arial"/>
              </a:rPr>
              <a:t> </a:t>
            </a:r>
            <a:r>
              <a:rPr sz="1600" b="1" spc="-95" dirty="0">
                <a:latin typeface="Arial"/>
                <a:cs typeface="Arial"/>
              </a:rPr>
              <a:t>bar)</a:t>
            </a:r>
            <a:r>
              <a:rPr sz="1600" b="1" strike="sngStrike" spc="-95" dirty="0">
                <a:latin typeface="Arial"/>
                <a:cs typeface="Arial"/>
              </a:rPr>
              <a:t>.</a:t>
            </a:r>
            <a:r>
              <a:rPr sz="1600" b="1" strike="sngStrike" spc="10" dirty="0">
                <a:latin typeface="Arial"/>
                <a:cs typeface="Arial"/>
              </a:rPr>
              <a:t> </a:t>
            </a:r>
            <a:endParaRPr sz="1600">
              <a:latin typeface="Arial"/>
              <a:cs typeface="Arial"/>
            </a:endParaRPr>
          </a:p>
          <a:p>
            <a:pPr marL="227329" indent="-214629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26695" algn="l"/>
                <a:tab pos="227329" algn="l"/>
              </a:tabLst>
            </a:pPr>
            <a:r>
              <a:rPr sz="1600" b="1" spc="-105" dirty="0">
                <a:latin typeface="Arial"/>
                <a:cs typeface="Arial"/>
              </a:rPr>
              <a:t>The</a:t>
            </a:r>
            <a:r>
              <a:rPr sz="1600" b="1" spc="-305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mean</a:t>
            </a:r>
            <a:r>
              <a:rPr sz="1600" b="1" spc="-195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for</a:t>
            </a:r>
            <a:r>
              <a:rPr sz="1600" b="1" spc="-204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the</a:t>
            </a:r>
            <a:r>
              <a:rPr sz="1600" b="1" spc="-225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tip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amounts</a:t>
            </a:r>
            <a:r>
              <a:rPr sz="1600" b="1" spc="-165" dirty="0">
                <a:latin typeface="Arial"/>
                <a:cs typeface="Arial"/>
              </a:rPr>
              <a:t> </a:t>
            </a:r>
            <a:r>
              <a:rPr sz="1600" b="1" spc="-110" dirty="0">
                <a:latin typeface="Arial"/>
                <a:cs typeface="Arial"/>
              </a:rPr>
              <a:t>is10.</a:t>
            </a:r>
            <a:endParaRPr sz="1600">
              <a:latin typeface="Arial"/>
              <a:cs typeface="Arial"/>
            </a:endParaRPr>
          </a:p>
          <a:p>
            <a:pPr marL="227329" indent="-214629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26695" algn="l"/>
                <a:tab pos="227329" algn="l"/>
              </a:tabLst>
            </a:pPr>
            <a:r>
              <a:rPr sz="1600" b="1" spc="-105" dirty="0">
                <a:latin typeface="Arial"/>
                <a:cs typeface="Arial"/>
              </a:rPr>
              <a:t>The</a:t>
            </a:r>
            <a:r>
              <a:rPr sz="1600" b="1" spc="-305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model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for</a:t>
            </a:r>
            <a:r>
              <a:rPr sz="1600" b="1" spc="-204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our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problem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is</a:t>
            </a:r>
            <a:r>
              <a:rPr sz="1600" b="1" spc="-155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simply</a:t>
            </a:r>
            <a:r>
              <a:rPr sz="1600" spc="-55" dirty="0">
                <a:latin typeface="Trebuchet MS"/>
                <a:cs typeface="Trebuchet MS"/>
              </a:rPr>
              <a:t>!</a:t>
            </a:r>
            <a:r>
              <a:rPr sz="1600" b="1" spc="-55" dirty="0">
                <a:latin typeface="Arial"/>
                <a:cs typeface="Arial"/>
              </a:rPr>
              <a:t>=10</a:t>
            </a:r>
            <a:r>
              <a:rPr sz="1600" b="1" strike="sngStrike" spc="-55" dirty="0">
                <a:latin typeface="Arial"/>
                <a:cs typeface="Arial"/>
              </a:rPr>
              <a:t>.</a:t>
            </a:r>
            <a:r>
              <a:rPr sz="1600" b="1" strike="sngStrike" spc="120" dirty="0">
                <a:latin typeface="Arial"/>
                <a:cs typeface="Arial"/>
              </a:rPr>
              <a:t> </a:t>
            </a:r>
            <a:endParaRPr sz="1600">
              <a:latin typeface="Arial"/>
              <a:cs typeface="Arial"/>
            </a:endParaRPr>
          </a:p>
          <a:p>
            <a:pPr marL="227329" indent="-214629">
              <a:lnSpc>
                <a:spcPct val="100000"/>
              </a:lnSpc>
              <a:buFont typeface="Arial"/>
              <a:buChar char="•"/>
              <a:tabLst>
                <a:tab pos="226695" algn="l"/>
                <a:tab pos="227329" algn="l"/>
              </a:tabLst>
            </a:pPr>
            <a:r>
              <a:rPr sz="1600" strike="sngStrike" spc="15" dirty="0">
                <a:latin typeface="Trebuchet MS"/>
                <a:cs typeface="Trebuchet MS"/>
              </a:rPr>
              <a:t>!</a:t>
            </a:r>
            <a:r>
              <a:rPr sz="1600" b="1" strike="sngStrike" spc="15" dirty="0">
                <a:latin typeface="Arial"/>
                <a:cs typeface="Arial"/>
              </a:rPr>
              <a:t>=</a:t>
            </a:r>
            <a:r>
              <a:rPr sz="1600" b="1" strike="noStrike" spc="15" dirty="0">
                <a:latin typeface="Arial"/>
                <a:cs typeface="Arial"/>
              </a:rPr>
              <a:t>10</a:t>
            </a:r>
            <a:r>
              <a:rPr sz="1600" b="1" strike="noStrike" spc="-285" dirty="0">
                <a:latin typeface="Arial"/>
                <a:cs typeface="Arial"/>
              </a:rPr>
              <a:t> </a:t>
            </a:r>
            <a:r>
              <a:rPr sz="1600" b="1" strike="noStrike" spc="-40" dirty="0">
                <a:latin typeface="Arial"/>
                <a:cs typeface="Arial"/>
              </a:rPr>
              <a:t>is</a:t>
            </a:r>
            <a:r>
              <a:rPr sz="1600" b="1" strike="noStrike" spc="-155" dirty="0">
                <a:latin typeface="Arial"/>
                <a:cs typeface="Arial"/>
              </a:rPr>
              <a:t> </a:t>
            </a:r>
            <a:r>
              <a:rPr sz="1600" b="1" strike="noStrike" spc="-70" dirty="0">
                <a:latin typeface="Arial"/>
                <a:cs typeface="Arial"/>
              </a:rPr>
              <a:t>our</a:t>
            </a:r>
            <a:r>
              <a:rPr sz="1600" b="1" strike="noStrike" spc="-185" dirty="0">
                <a:latin typeface="Arial"/>
                <a:cs typeface="Arial"/>
              </a:rPr>
              <a:t> </a:t>
            </a:r>
            <a:r>
              <a:rPr sz="1600" b="1" i="1" strike="noStrike" spc="-105" dirty="0">
                <a:latin typeface="Arial"/>
                <a:cs typeface="Arial"/>
              </a:rPr>
              <a:t>best</a:t>
            </a:r>
            <a:r>
              <a:rPr sz="1600" b="1" i="1" strike="noStrike" spc="-254" dirty="0">
                <a:latin typeface="Arial"/>
                <a:cs typeface="Arial"/>
              </a:rPr>
              <a:t> </a:t>
            </a:r>
            <a:r>
              <a:rPr sz="1600" b="1" i="1" strike="noStrike" spc="-80" dirty="0">
                <a:latin typeface="Arial"/>
                <a:cs typeface="Arial"/>
              </a:rPr>
              <a:t>fitline</a:t>
            </a:r>
            <a:r>
              <a:rPr sz="1600" b="1" i="1" strike="noStrike" spc="-229" dirty="0">
                <a:latin typeface="Arial"/>
                <a:cs typeface="Arial"/>
              </a:rPr>
              <a:t> </a:t>
            </a:r>
            <a:r>
              <a:rPr sz="1600" b="1" strike="noStrike" spc="-110" dirty="0">
                <a:latin typeface="Arial"/>
                <a:cs typeface="Arial"/>
              </a:rPr>
              <a:t>(represented</a:t>
            </a:r>
            <a:r>
              <a:rPr sz="1600" b="1" strike="noStrike" spc="-235" dirty="0">
                <a:latin typeface="Arial"/>
                <a:cs typeface="Arial"/>
              </a:rPr>
              <a:t> </a:t>
            </a:r>
            <a:r>
              <a:rPr sz="1600" b="1" strike="noStrike" spc="-55" dirty="0">
                <a:latin typeface="Arial"/>
                <a:cs typeface="Arial"/>
              </a:rPr>
              <a:t>by</a:t>
            </a:r>
            <a:r>
              <a:rPr sz="1600" b="1" strike="noStrike" spc="-210" dirty="0">
                <a:latin typeface="Arial"/>
                <a:cs typeface="Arial"/>
              </a:rPr>
              <a:t> </a:t>
            </a:r>
            <a:r>
              <a:rPr sz="1600" b="1" strike="noStrike" spc="-60" dirty="0">
                <a:latin typeface="Arial"/>
                <a:cs typeface="Arial"/>
              </a:rPr>
              <a:t>bold</a:t>
            </a:r>
            <a:r>
              <a:rPr sz="1600" b="1" strike="noStrike" spc="-150" dirty="0">
                <a:latin typeface="Arial"/>
                <a:cs typeface="Arial"/>
              </a:rPr>
              <a:t> </a:t>
            </a:r>
            <a:r>
              <a:rPr sz="1600" b="1" strike="noStrike" spc="-100" dirty="0">
                <a:latin typeface="Arial"/>
                <a:cs typeface="Arial"/>
              </a:rPr>
              <a:t>blackline)</a:t>
            </a:r>
            <a:r>
              <a:rPr sz="1600" b="1" i="1" strike="noStrike" spc="-100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2646" y="1585341"/>
            <a:ext cx="3228974" cy="3279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0509" y="1585341"/>
            <a:ext cx="4877180" cy="2835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2556" y="2955226"/>
            <a:ext cx="4110990" cy="0"/>
          </a:xfrm>
          <a:custGeom>
            <a:avLst/>
            <a:gdLst/>
            <a:ahLst/>
            <a:cxnLst/>
            <a:rect l="l" t="t" r="r" b="b"/>
            <a:pathLst>
              <a:path w="4110990">
                <a:moveTo>
                  <a:pt x="0" y="0"/>
                </a:moveTo>
                <a:lnTo>
                  <a:pt x="4110702" y="0"/>
                </a:lnTo>
              </a:path>
            </a:pathLst>
          </a:custGeom>
          <a:ln w="472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89594" y="3031896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870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178038" y="2955036"/>
            <a:ext cx="414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latin typeface="Trebuchet MS"/>
                <a:cs typeface="Trebuchet MS"/>
              </a:rPr>
              <a:t>!</a:t>
            </a:r>
            <a:r>
              <a:rPr sz="1400" b="1" spc="90" dirty="0">
                <a:latin typeface="Trebuchet MS"/>
                <a:cs typeface="Trebuchet MS"/>
              </a:rPr>
              <a:t>=</a:t>
            </a:r>
            <a:r>
              <a:rPr sz="1400" b="1" spc="-335" dirty="0">
                <a:latin typeface="Trebuchet MS"/>
                <a:cs typeface="Trebuchet MS"/>
              </a:rPr>
              <a:t> </a:t>
            </a:r>
            <a:r>
              <a:rPr sz="1400" b="1" spc="-145" dirty="0">
                <a:latin typeface="Trebuchet MS"/>
                <a:cs typeface="Trebuchet MS"/>
              </a:rPr>
              <a:t>10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1566" y="176276"/>
            <a:ext cx="7760970" cy="112585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364490" marR="354330" indent="-351790">
              <a:lnSpc>
                <a:spcPct val="100800"/>
              </a:lnSpc>
              <a:spcBef>
                <a:spcPts val="75"/>
              </a:spcBef>
              <a:buFont typeface="Arial"/>
              <a:buChar char="•"/>
              <a:tabLst>
                <a:tab pos="363855" algn="l"/>
                <a:tab pos="364490" algn="l"/>
                <a:tab pos="1083310" algn="l"/>
                <a:tab pos="5498465" algn="l"/>
              </a:tabLst>
            </a:pPr>
            <a:r>
              <a:rPr sz="2400" b="1" spc="-110" dirty="0">
                <a:latin typeface="Arial"/>
                <a:cs typeface="Arial"/>
              </a:rPr>
              <a:t>Now,</a:t>
            </a:r>
            <a:r>
              <a:rPr sz="2400" b="1" spc="-290" dirty="0">
                <a:latin typeface="Arial"/>
                <a:cs typeface="Arial"/>
              </a:rPr>
              <a:t> </a:t>
            </a:r>
            <a:r>
              <a:rPr sz="2400" b="1" spc="-125" dirty="0">
                <a:latin typeface="Arial"/>
                <a:cs typeface="Arial"/>
              </a:rPr>
              <a:t>let’s</a:t>
            </a:r>
            <a:r>
              <a:rPr sz="2400" b="1" spc="-300" dirty="0">
                <a:latin typeface="Arial"/>
                <a:cs typeface="Arial"/>
              </a:rPr>
              <a:t> </a:t>
            </a:r>
            <a:r>
              <a:rPr sz="2400" b="1" spc="-90" dirty="0">
                <a:latin typeface="Arial"/>
                <a:cs typeface="Arial"/>
              </a:rPr>
              <a:t>talk</a:t>
            </a:r>
            <a:r>
              <a:rPr sz="2400" b="1" spc="-225" dirty="0"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about</a:t>
            </a:r>
            <a:r>
              <a:rPr sz="2400" b="1" spc="-180" dirty="0">
                <a:latin typeface="Arial"/>
                <a:cs typeface="Arial"/>
              </a:rPr>
              <a:t> </a:t>
            </a:r>
            <a:r>
              <a:rPr sz="2400" b="1" spc="-85" dirty="0">
                <a:latin typeface="Arial"/>
                <a:cs typeface="Arial"/>
              </a:rPr>
              <a:t>goodness</a:t>
            </a:r>
            <a:r>
              <a:rPr sz="2400" b="1" spc="-29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of</a:t>
            </a:r>
            <a:r>
              <a:rPr sz="2400" b="1" spc="-240" dirty="0">
                <a:latin typeface="Arial"/>
                <a:cs typeface="Arial"/>
              </a:rPr>
              <a:t> </a:t>
            </a:r>
            <a:r>
              <a:rPr sz="2400" b="1" spc="-110" dirty="0">
                <a:latin typeface="Arial"/>
                <a:cs typeface="Arial"/>
              </a:rPr>
              <a:t>fit.	</a:t>
            </a:r>
            <a:r>
              <a:rPr sz="2400" b="1" spc="-114" dirty="0">
                <a:latin typeface="Arial"/>
                <a:cs typeface="Arial"/>
              </a:rPr>
              <a:t>This</a:t>
            </a:r>
            <a:r>
              <a:rPr sz="2400" b="1" spc="-310" dirty="0">
                <a:latin typeface="Arial"/>
                <a:cs typeface="Arial"/>
              </a:rPr>
              <a:t> </a:t>
            </a:r>
            <a:r>
              <a:rPr sz="2400" b="1" spc="-85" dirty="0">
                <a:latin typeface="Arial"/>
                <a:cs typeface="Arial"/>
              </a:rPr>
              <a:t>will</a:t>
            </a:r>
            <a:r>
              <a:rPr sz="2400" b="1" spc="-245" dirty="0">
                <a:latin typeface="Arial"/>
                <a:cs typeface="Arial"/>
              </a:rPr>
              <a:t> </a:t>
            </a:r>
            <a:r>
              <a:rPr sz="2400" b="1" spc="-100" dirty="0">
                <a:latin typeface="Arial"/>
                <a:cs typeface="Arial"/>
              </a:rPr>
              <a:t>tell</a:t>
            </a:r>
            <a:r>
              <a:rPr sz="2400" b="1" spc="-285" dirty="0">
                <a:latin typeface="Arial"/>
                <a:cs typeface="Arial"/>
              </a:rPr>
              <a:t> </a:t>
            </a:r>
            <a:r>
              <a:rPr sz="2400" b="1" spc="-100" dirty="0">
                <a:latin typeface="Arial"/>
                <a:cs typeface="Arial"/>
              </a:rPr>
              <a:t>us  </a:t>
            </a:r>
            <a:r>
              <a:rPr sz="2400" b="1" spc="-65" dirty="0">
                <a:latin typeface="Arial"/>
                <a:cs typeface="Arial"/>
              </a:rPr>
              <a:t>how	good</a:t>
            </a:r>
            <a:r>
              <a:rPr sz="2400" b="1" spc="-175" dirty="0"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our</a:t>
            </a:r>
            <a:r>
              <a:rPr sz="2400" b="1" spc="-229" dirty="0">
                <a:latin typeface="Arial"/>
                <a:cs typeface="Arial"/>
              </a:rPr>
              <a:t> </a:t>
            </a:r>
            <a:r>
              <a:rPr sz="2400" b="1" spc="-80" dirty="0">
                <a:latin typeface="Arial"/>
                <a:cs typeface="Arial"/>
              </a:rPr>
              <a:t>data</a:t>
            </a:r>
            <a:r>
              <a:rPr sz="2400" b="1" spc="-204" dirty="0">
                <a:latin typeface="Arial"/>
                <a:cs typeface="Arial"/>
              </a:rPr>
              <a:t> </a:t>
            </a:r>
            <a:r>
              <a:rPr sz="2400" b="1" spc="-90" dirty="0">
                <a:latin typeface="Arial"/>
                <a:cs typeface="Arial"/>
              </a:rPr>
              <a:t>points</a:t>
            </a:r>
            <a:r>
              <a:rPr sz="2400" b="1" spc="-200" dirty="0">
                <a:latin typeface="Arial"/>
                <a:cs typeface="Arial"/>
              </a:rPr>
              <a:t> </a:t>
            </a:r>
            <a:r>
              <a:rPr sz="2400" b="1" spc="-75" dirty="0">
                <a:latin typeface="Arial"/>
                <a:cs typeface="Arial"/>
              </a:rPr>
              <a:t>fit</a:t>
            </a:r>
            <a:r>
              <a:rPr sz="2400" b="1" spc="-225" dirty="0">
                <a:latin typeface="Arial"/>
                <a:cs typeface="Arial"/>
              </a:rPr>
              <a:t> </a:t>
            </a:r>
            <a:r>
              <a:rPr sz="2400" b="1" spc="-95" dirty="0">
                <a:latin typeface="Arial"/>
                <a:cs typeface="Arial"/>
              </a:rPr>
              <a:t>theline.</a:t>
            </a:r>
            <a:endParaRPr sz="2400">
              <a:latin typeface="Arial"/>
              <a:cs typeface="Arial"/>
            </a:endParaRPr>
          </a:p>
          <a:p>
            <a:pPr marL="364490" indent="-351790">
              <a:lnSpc>
                <a:spcPct val="100000"/>
              </a:lnSpc>
              <a:buFont typeface="Arial"/>
              <a:buChar char="•"/>
              <a:tabLst>
                <a:tab pos="363855" algn="l"/>
                <a:tab pos="364490" algn="l"/>
              </a:tabLst>
            </a:pPr>
            <a:r>
              <a:rPr sz="2400" b="1" spc="-50" dirty="0">
                <a:latin typeface="Arial"/>
                <a:cs typeface="Arial"/>
              </a:rPr>
              <a:t>We</a:t>
            </a:r>
            <a:r>
              <a:rPr sz="2400" b="1" spc="-195" dirty="0">
                <a:latin typeface="Arial"/>
                <a:cs typeface="Arial"/>
              </a:rPr>
              <a:t> </a:t>
            </a:r>
            <a:r>
              <a:rPr sz="2400" b="1" spc="-100" dirty="0">
                <a:latin typeface="Arial"/>
                <a:cs typeface="Arial"/>
              </a:rPr>
              <a:t>need</a:t>
            </a:r>
            <a:r>
              <a:rPr sz="2400" b="1" spc="-275" dirty="0">
                <a:latin typeface="Arial"/>
                <a:cs typeface="Arial"/>
              </a:rPr>
              <a:t> </a:t>
            </a:r>
            <a:r>
              <a:rPr sz="2400" b="1" spc="-50" dirty="0">
                <a:latin typeface="Arial"/>
                <a:cs typeface="Arial"/>
              </a:rPr>
              <a:t>to</a:t>
            </a:r>
            <a:r>
              <a:rPr sz="2400" b="1" spc="-204" dirty="0">
                <a:latin typeface="Arial"/>
                <a:cs typeface="Arial"/>
              </a:rPr>
              <a:t> </a:t>
            </a:r>
            <a:r>
              <a:rPr sz="2400" b="1" spc="-125" dirty="0">
                <a:latin typeface="Arial"/>
                <a:cs typeface="Arial"/>
              </a:rPr>
              <a:t>calculate</a:t>
            </a:r>
            <a:r>
              <a:rPr sz="2400" b="1" spc="-270" dirty="0">
                <a:latin typeface="Arial"/>
                <a:cs typeface="Arial"/>
              </a:rPr>
              <a:t> </a:t>
            </a:r>
            <a:r>
              <a:rPr sz="2400" b="1" spc="-90" dirty="0">
                <a:latin typeface="Arial"/>
                <a:cs typeface="Arial"/>
              </a:rPr>
              <a:t>the</a:t>
            </a:r>
            <a:r>
              <a:rPr sz="2400" b="1" spc="-254" dirty="0">
                <a:latin typeface="Arial"/>
                <a:cs typeface="Arial"/>
              </a:rPr>
              <a:t> </a:t>
            </a:r>
            <a:r>
              <a:rPr sz="2400" b="1" spc="-105" dirty="0">
                <a:latin typeface="Arial"/>
                <a:cs typeface="Arial"/>
              </a:rPr>
              <a:t>residuals</a:t>
            </a:r>
            <a:r>
              <a:rPr sz="2400" b="1" spc="-235" dirty="0">
                <a:latin typeface="Arial"/>
                <a:cs typeface="Arial"/>
              </a:rPr>
              <a:t> </a:t>
            </a:r>
            <a:r>
              <a:rPr sz="2400" b="1" spc="-114" dirty="0">
                <a:latin typeface="Arial"/>
                <a:cs typeface="Arial"/>
              </a:rPr>
              <a:t>(errors)</a:t>
            </a:r>
            <a:r>
              <a:rPr sz="2400" b="1" spc="-265" dirty="0">
                <a:latin typeface="Arial"/>
                <a:cs typeface="Arial"/>
              </a:rPr>
              <a:t> </a:t>
            </a:r>
            <a:r>
              <a:rPr sz="2400" b="1" spc="-85" dirty="0">
                <a:latin typeface="Arial"/>
                <a:cs typeface="Arial"/>
              </a:rPr>
              <a:t>for</a:t>
            </a:r>
            <a:r>
              <a:rPr sz="2400" b="1" spc="-250" dirty="0">
                <a:latin typeface="Arial"/>
                <a:cs typeface="Arial"/>
              </a:rPr>
              <a:t> </a:t>
            </a:r>
            <a:r>
              <a:rPr sz="2400" b="1" spc="-95" dirty="0">
                <a:latin typeface="Arial"/>
                <a:cs typeface="Arial"/>
              </a:rPr>
              <a:t>eachpoint.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2646" y="1585341"/>
            <a:ext cx="3228974" cy="3279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67936" y="1585341"/>
            <a:ext cx="4877180" cy="2835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2556" y="2955226"/>
            <a:ext cx="4110990" cy="0"/>
          </a:xfrm>
          <a:custGeom>
            <a:avLst/>
            <a:gdLst/>
            <a:ahLst/>
            <a:cxnLst/>
            <a:rect l="l" t="t" r="r" b="b"/>
            <a:pathLst>
              <a:path w="4110990">
                <a:moveTo>
                  <a:pt x="0" y="0"/>
                </a:moveTo>
                <a:lnTo>
                  <a:pt x="411070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33275" y="276292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33275" y="2498890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7271" y="2167699"/>
            <a:ext cx="72008" cy="2591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78296" y="2852927"/>
            <a:ext cx="73151" cy="1036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3511" y="2953511"/>
            <a:ext cx="73151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76350" y="2751480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40345" y="2519743"/>
            <a:ext cx="72008" cy="159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55851" y="2955226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55851" y="3219259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0"/>
                </a:moveTo>
                <a:lnTo>
                  <a:pt x="0" y="192023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19846" y="3447288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08" y="0"/>
                </a:moveTo>
                <a:lnTo>
                  <a:pt x="0" y="0"/>
                </a:lnTo>
                <a:lnTo>
                  <a:pt x="36004" y="72009"/>
                </a:lnTo>
                <a:lnTo>
                  <a:pt x="72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48059" y="2955226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48059" y="3219259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4">
                <a:moveTo>
                  <a:pt x="0" y="0"/>
                </a:moveTo>
                <a:lnTo>
                  <a:pt x="0" y="192023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12054" y="3447288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89" h="72389">
                <a:moveTo>
                  <a:pt x="72009" y="0"/>
                </a:moveTo>
                <a:lnTo>
                  <a:pt x="0" y="0"/>
                </a:lnTo>
                <a:lnTo>
                  <a:pt x="36004" y="72009"/>
                </a:lnTo>
                <a:lnTo>
                  <a:pt x="72009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083746" y="3125724"/>
            <a:ext cx="177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-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51334" y="2388108"/>
            <a:ext cx="200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Arial"/>
                <a:cs typeface="Arial"/>
              </a:rPr>
              <a:t>+7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77228" y="2686812"/>
            <a:ext cx="200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Arial"/>
                <a:cs typeface="Arial"/>
              </a:rPr>
              <a:t>+1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66826" y="2939796"/>
            <a:ext cx="177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-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428230" y="2607564"/>
            <a:ext cx="200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Arial"/>
                <a:cs typeface="Arial"/>
              </a:rPr>
              <a:t>+4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22107" y="2915412"/>
            <a:ext cx="5695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ts val="1500"/>
              </a:lnSpc>
              <a:spcBef>
                <a:spcPts val="100"/>
              </a:spcBef>
            </a:pPr>
            <a:r>
              <a:rPr sz="1400" strike="sngStrike" spc="90" dirty="0">
                <a:latin typeface="Trebuchet MS"/>
                <a:cs typeface="Trebuchet MS"/>
              </a:rPr>
              <a:t>!</a:t>
            </a:r>
            <a:r>
              <a:rPr sz="1400" b="1" strike="noStrike" spc="90" dirty="0">
                <a:latin typeface="Trebuchet MS"/>
                <a:cs typeface="Trebuchet MS"/>
              </a:rPr>
              <a:t>=</a:t>
            </a:r>
            <a:r>
              <a:rPr sz="1400" b="1" strike="noStrike" spc="-335" dirty="0">
                <a:latin typeface="Trebuchet MS"/>
                <a:cs typeface="Trebuchet MS"/>
              </a:rPr>
              <a:t> </a:t>
            </a:r>
            <a:r>
              <a:rPr sz="1400" b="1" strike="noStrike" spc="-145" dirty="0">
                <a:latin typeface="Trebuchet MS"/>
                <a:cs typeface="Trebuchet MS"/>
              </a:rPr>
              <a:t>10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ts val="1500"/>
              </a:lnSpc>
            </a:pPr>
            <a:r>
              <a:rPr sz="1400" spc="-35" dirty="0">
                <a:latin typeface="Arial"/>
                <a:cs typeface="Arial"/>
              </a:rPr>
              <a:t>-5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358" y="1110996"/>
            <a:ext cx="2435733" cy="2474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61003" y="1126996"/>
            <a:ext cx="4877181" cy="28357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5623" y="2495740"/>
            <a:ext cx="4110990" cy="0"/>
          </a:xfrm>
          <a:custGeom>
            <a:avLst/>
            <a:gdLst/>
            <a:ahLst/>
            <a:cxnLst/>
            <a:rect l="l" t="t" r="r" b="b"/>
            <a:pathLst>
              <a:path w="4110990">
                <a:moveTo>
                  <a:pt x="0" y="0"/>
                </a:moveTo>
                <a:lnTo>
                  <a:pt x="411070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1770" y="231715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21770" y="2053120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3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85765" y="1721929"/>
            <a:ext cx="72009" cy="2591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1744" y="2392679"/>
            <a:ext cx="73151" cy="106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56959" y="2493264"/>
            <a:ext cx="73151" cy="192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69417" y="2293137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36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33413" y="2061400"/>
            <a:ext cx="72008" cy="1597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48918" y="2495740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48918" y="275977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12914" y="2987801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90" h="72389">
                <a:moveTo>
                  <a:pt x="72008" y="0"/>
                </a:moveTo>
                <a:lnTo>
                  <a:pt x="0" y="0"/>
                </a:lnTo>
                <a:lnTo>
                  <a:pt x="36004" y="72009"/>
                </a:lnTo>
                <a:lnTo>
                  <a:pt x="72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41126" y="2495740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41126" y="2759773"/>
            <a:ext cx="0" cy="192405"/>
          </a:xfrm>
          <a:custGeom>
            <a:avLst/>
            <a:gdLst/>
            <a:ahLst/>
            <a:cxnLst/>
            <a:rect l="l" t="t" r="r" b="b"/>
            <a:pathLst>
              <a:path h="192405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2400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5121" y="2987801"/>
            <a:ext cx="72390" cy="72390"/>
          </a:xfrm>
          <a:custGeom>
            <a:avLst/>
            <a:gdLst/>
            <a:ahLst/>
            <a:cxnLst/>
            <a:rect l="l" t="t" r="r" b="b"/>
            <a:pathLst>
              <a:path w="72389" h="72389">
                <a:moveTo>
                  <a:pt x="72008" y="0"/>
                </a:moveTo>
                <a:lnTo>
                  <a:pt x="0" y="0"/>
                </a:lnTo>
                <a:lnTo>
                  <a:pt x="36004" y="72009"/>
                </a:lnTo>
                <a:lnTo>
                  <a:pt x="7200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476521" y="2668524"/>
            <a:ext cx="177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-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077269" y="1930908"/>
            <a:ext cx="200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Arial"/>
                <a:cs typeface="Arial"/>
              </a:rPr>
              <a:t>+7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670296" y="2229612"/>
            <a:ext cx="200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Arial"/>
                <a:cs typeface="Arial"/>
              </a:rPr>
              <a:t>+1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59601" y="2482596"/>
            <a:ext cx="177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-</a:t>
            </a:r>
            <a:r>
              <a:rPr sz="1400" dirty="0"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21106" y="2147316"/>
            <a:ext cx="200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25" dirty="0">
                <a:latin typeface="Arial"/>
                <a:cs typeface="Arial"/>
              </a:rPr>
              <a:t>+4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78382" y="2604516"/>
            <a:ext cx="177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-</a:t>
            </a:r>
            <a:r>
              <a:rPr sz="1400" dirty="0"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82661" y="2573464"/>
            <a:ext cx="102870" cy="0"/>
          </a:xfrm>
          <a:custGeom>
            <a:avLst/>
            <a:gdLst/>
            <a:ahLst/>
            <a:cxnLst/>
            <a:rect l="l" t="t" r="r" b="b"/>
            <a:pathLst>
              <a:path w="102870">
                <a:moveTo>
                  <a:pt x="0" y="0"/>
                </a:moveTo>
                <a:lnTo>
                  <a:pt x="102870" y="0"/>
                </a:lnTo>
              </a:path>
            </a:pathLst>
          </a:custGeom>
          <a:ln w="152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570914" y="2494788"/>
            <a:ext cx="414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0" dirty="0">
                <a:latin typeface="Trebuchet MS"/>
                <a:cs typeface="Trebuchet MS"/>
              </a:rPr>
              <a:t>!</a:t>
            </a:r>
            <a:r>
              <a:rPr sz="1400" b="1" spc="90" dirty="0">
                <a:latin typeface="Trebuchet MS"/>
                <a:cs typeface="Trebuchet MS"/>
              </a:rPr>
              <a:t>=</a:t>
            </a:r>
            <a:r>
              <a:rPr sz="1400" b="1" spc="-335" dirty="0">
                <a:latin typeface="Trebuchet MS"/>
                <a:cs typeface="Trebuchet MS"/>
              </a:rPr>
              <a:t> </a:t>
            </a:r>
            <a:r>
              <a:rPr sz="1400" b="1" spc="-145" dirty="0">
                <a:latin typeface="Trebuchet MS"/>
                <a:cs typeface="Trebuchet MS"/>
              </a:rPr>
              <a:t>10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2265" y="73659"/>
            <a:ext cx="800036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10"/>
              </a:lnSpc>
              <a:spcBef>
                <a:spcPts val="10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90" dirty="0">
                <a:latin typeface="Arial"/>
                <a:cs typeface="Arial"/>
              </a:rPr>
              <a:t>The</a:t>
            </a:r>
            <a:r>
              <a:rPr sz="1600" b="1" spc="-24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best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fit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line</a:t>
            </a:r>
            <a:r>
              <a:rPr sz="1600" b="1" spc="-20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is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one</a:t>
            </a:r>
            <a:r>
              <a:rPr sz="1600" b="1" spc="-19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that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minimizes</a:t>
            </a:r>
            <a:r>
              <a:rPr sz="1600" b="1" spc="-22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sum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of</a:t>
            </a:r>
            <a:r>
              <a:rPr sz="1600" b="1" spc="-15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20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squares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of</a:t>
            </a:r>
            <a:r>
              <a:rPr sz="1600" b="1" spc="290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residuals</a:t>
            </a:r>
            <a:r>
              <a:rPr sz="1600" b="1" spc="-229" dirty="0">
                <a:latin typeface="Arial"/>
                <a:cs typeface="Arial"/>
              </a:rPr>
              <a:t> </a:t>
            </a:r>
            <a:r>
              <a:rPr sz="1600" b="1" spc="-100" dirty="0">
                <a:latin typeface="Arial"/>
                <a:cs typeface="Arial"/>
              </a:rPr>
              <a:t>(errors).</a:t>
            </a:r>
            <a:endParaRPr sz="1600">
              <a:latin typeface="Arial"/>
              <a:cs typeface="Arial"/>
            </a:endParaRPr>
          </a:p>
          <a:p>
            <a:pPr marL="311785" indent="-299085">
              <a:lnSpc>
                <a:spcPts val="1895"/>
              </a:lnSpc>
              <a:buFont typeface="Arial"/>
              <a:buChar char="•"/>
              <a:tabLst>
                <a:tab pos="311150" algn="l"/>
                <a:tab pos="311785" algn="l"/>
              </a:tabLst>
            </a:pPr>
            <a:r>
              <a:rPr sz="1600" b="1" spc="-90" dirty="0">
                <a:latin typeface="Arial"/>
                <a:cs typeface="Arial"/>
              </a:rPr>
              <a:t>The</a:t>
            </a:r>
            <a:r>
              <a:rPr sz="1600" b="1" spc="-245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error</a:t>
            </a:r>
            <a:r>
              <a:rPr sz="1600" b="1" spc="-20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is</a:t>
            </a:r>
            <a:r>
              <a:rPr sz="1600" b="1" spc="-17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215" dirty="0">
                <a:latin typeface="Arial"/>
                <a:cs typeface="Arial"/>
              </a:rPr>
              <a:t> </a:t>
            </a:r>
            <a:r>
              <a:rPr sz="1600" b="1" spc="-95" dirty="0">
                <a:latin typeface="Arial"/>
                <a:cs typeface="Arial"/>
              </a:rPr>
              <a:t>difference</a:t>
            </a:r>
            <a:r>
              <a:rPr sz="1600" b="1" spc="-210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between</a:t>
            </a:r>
            <a:r>
              <a:rPr sz="1600" b="1" spc="-200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21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actual</a:t>
            </a:r>
            <a:r>
              <a:rPr sz="1600" b="1" spc="-200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data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point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and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210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point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35" dirty="0">
                <a:latin typeface="Arial"/>
                <a:cs typeface="Arial"/>
              </a:rPr>
              <a:t>on</a:t>
            </a:r>
            <a:r>
              <a:rPr sz="1600" b="1" spc="-16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the</a:t>
            </a:r>
            <a:r>
              <a:rPr sz="1600" b="1" spc="-215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line.</a:t>
            </a:r>
            <a:endParaRPr sz="1600">
              <a:latin typeface="Arial"/>
              <a:cs typeface="Arial"/>
            </a:endParaRPr>
          </a:p>
          <a:p>
            <a:pPr marL="355600" indent="-342900">
              <a:lnSpc>
                <a:spcPts val="191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600" b="1" spc="-60" dirty="0">
                <a:latin typeface="Arial"/>
                <a:cs typeface="Arial"/>
              </a:rPr>
              <a:t>SSE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(Sum</a:t>
            </a:r>
            <a:r>
              <a:rPr sz="1600" b="1" spc="-135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Of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Squared</a:t>
            </a:r>
            <a:r>
              <a:rPr sz="1600" b="1" spc="-165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Errors)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=(-5)</a:t>
            </a:r>
            <a:r>
              <a:rPr sz="1650" b="1" spc="-30" baseline="20202" dirty="0">
                <a:latin typeface="Arial"/>
                <a:cs typeface="Arial"/>
              </a:rPr>
              <a:t>2</a:t>
            </a:r>
            <a:r>
              <a:rPr sz="1600" b="1" spc="-20" dirty="0">
                <a:latin typeface="Arial"/>
                <a:cs typeface="Arial"/>
              </a:rPr>
              <a:t>+</a:t>
            </a:r>
            <a:r>
              <a:rPr sz="1600" b="1" spc="-254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7</a:t>
            </a:r>
            <a:r>
              <a:rPr sz="1650" b="1" spc="-15" baseline="20202" dirty="0">
                <a:latin typeface="Arial"/>
                <a:cs typeface="Arial"/>
              </a:rPr>
              <a:t>2</a:t>
            </a:r>
            <a:r>
              <a:rPr sz="1600" b="1" spc="-10" dirty="0">
                <a:latin typeface="Arial"/>
                <a:cs typeface="Arial"/>
              </a:rPr>
              <a:t>+</a:t>
            </a:r>
            <a:r>
              <a:rPr sz="1600" b="1" spc="-254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1</a:t>
            </a:r>
            <a:r>
              <a:rPr sz="1650" b="1" spc="-30" baseline="20202" dirty="0">
                <a:latin typeface="Arial"/>
                <a:cs typeface="Arial"/>
              </a:rPr>
              <a:t>2</a:t>
            </a:r>
            <a:r>
              <a:rPr sz="1600" b="1" spc="-20" dirty="0">
                <a:latin typeface="Arial"/>
                <a:cs typeface="Arial"/>
              </a:rPr>
              <a:t>+(-2)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50" b="1" spc="67" baseline="20202" dirty="0">
                <a:latin typeface="Arial"/>
                <a:cs typeface="Arial"/>
              </a:rPr>
              <a:t>2</a:t>
            </a:r>
            <a:r>
              <a:rPr sz="1600" b="1" spc="45" dirty="0">
                <a:latin typeface="Arial"/>
                <a:cs typeface="Arial"/>
              </a:rPr>
              <a:t>+</a:t>
            </a:r>
            <a:r>
              <a:rPr sz="1600" b="1" spc="-254" dirty="0">
                <a:latin typeface="Arial"/>
                <a:cs typeface="Arial"/>
              </a:rPr>
              <a:t> </a:t>
            </a:r>
            <a:r>
              <a:rPr sz="1600" b="1" spc="-10" dirty="0">
                <a:latin typeface="Arial"/>
                <a:cs typeface="Arial"/>
              </a:rPr>
              <a:t>4</a:t>
            </a:r>
            <a:r>
              <a:rPr sz="1650" b="1" spc="-15" baseline="20202" dirty="0">
                <a:latin typeface="Arial"/>
                <a:cs typeface="Arial"/>
              </a:rPr>
              <a:t>2</a:t>
            </a:r>
            <a:r>
              <a:rPr sz="1600" b="1" spc="-10" dirty="0">
                <a:latin typeface="Arial"/>
                <a:cs typeface="Arial"/>
              </a:rPr>
              <a:t>+(-5)</a:t>
            </a:r>
            <a:r>
              <a:rPr sz="1650" b="1" spc="-15" baseline="20202" dirty="0">
                <a:latin typeface="Arial"/>
                <a:cs typeface="Arial"/>
              </a:rPr>
              <a:t>2</a:t>
            </a:r>
            <a:r>
              <a:rPr sz="1600" b="1" spc="-10" dirty="0">
                <a:latin typeface="Arial"/>
                <a:cs typeface="Arial"/>
              </a:rPr>
              <a:t>=</a:t>
            </a:r>
            <a:r>
              <a:rPr sz="1600" b="1" spc="-254" dirty="0">
                <a:latin typeface="Arial"/>
                <a:cs typeface="Arial"/>
              </a:rPr>
              <a:t> </a:t>
            </a:r>
            <a:r>
              <a:rPr sz="1600" b="1" spc="-120" dirty="0">
                <a:latin typeface="Arial"/>
                <a:cs typeface="Arial"/>
              </a:rPr>
              <a:t>120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33780" y="4137660"/>
            <a:ext cx="823404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indent="-196215">
              <a:lnSpc>
                <a:spcPts val="1645"/>
              </a:lnSpc>
              <a:spcBef>
                <a:spcPts val="100"/>
              </a:spcBef>
              <a:buFont typeface="Arial"/>
              <a:buChar char="•"/>
              <a:tabLst>
                <a:tab pos="208279" algn="l"/>
                <a:tab pos="208915" algn="l"/>
              </a:tabLst>
            </a:pPr>
            <a:r>
              <a:rPr sz="1400" b="1" spc="-65" dirty="0">
                <a:latin typeface="Arial"/>
                <a:cs typeface="Arial"/>
              </a:rPr>
              <a:t>SST</a:t>
            </a:r>
            <a:r>
              <a:rPr sz="1400" b="1" spc="-210" dirty="0">
                <a:latin typeface="Arial"/>
                <a:cs typeface="Arial"/>
              </a:rPr>
              <a:t> </a:t>
            </a:r>
            <a:r>
              <a:rPr sz="1400" b="1" spc="-55" dirty="0">
                <a:latin typeface="Arial"/>
                <a:cs typeface="Arial"/>
              </a:rPr>
              <a:t>(Sum</a:t>
            </a:r>
            <a:r>
              <a:rPr sz="1400" b="1" spc="-175" dirty="0">
                <a:latin typeface="Arial"/>
                <a:cs typeface="Arial"/>
              </a:rPr>
              <a:t> </a:t>
            </a:r>
            <a:r>
              <a:rPr sz="1400" b="1" spc="-30" dirty="0">
                <a:latin typeface="Arial"/>
                <a:cs typeface="Arial"/>
              </a:rPr>
              <a:t>Of</a:t>
            </a:r>
            <a:r>
              <a:rPr sz="1400" b="1" spc="-165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Squared</a:t>
            </a:r>
            <a:r>
              <a:rPr sz="1400" b="1" spc="-200" dirty="0">
                <a:latin typeface="Arial"/>
                <a:cs typeface="Arial"/>
              </a:rPr>
              <a:t> </a:t>
            </a:r>
            <a:r>
              <a:rPr sz="1400" b="1" spc="-90" dirty="0">
                <a:latin typeface="Arial"/>
                <a:cs typeface="Arial"/>
              </a:rPr>
              <a:t>Total)</a:t>
            </a:r>
            <a:r>
              <a:rPr sz="1400" b="1" spc="-21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=</a:t>
            </a:r>
            <a:r>
              <a:rPr sz="1400" b="1" spc="-229" dirty="0">
                <a:latin typeface="Arial"/>
                <a:cs typeface="Arial"/>
              </a:rPr>
              <a:t> </a:t>
            </a:r>
            <a:r>
              <a:rPr sz="1400" b="1" spc="-40" dirty="0">
                <a:latin typeface="Arial"/>
                <a:cs typeface="Arial"/>
              </a:rPr>
              <a:t>SSR</a:t>
            </a:r>
            <a:r>
              <a:rPr sz="1400" b="1" spc="-145" dirty="0">
                <a:latin typeface="Arial"/>
                <a:cs typeface="Arial"/>
              </a:rPr>
              <a:t> </a:t>
            </a:r>
            <a:r>
              <a:rPr sz="1400" b="1" spc="-55" dirty="0">
                <a:latin typeface="Arial"/>
                <a:cs typeface="Arial"/>
              </a:rPr>
              <a:t>(Sum</a:t>
            </a:r>
            <a:r>
              <a:rPr sz="1400" b="1" spc="-180" dirty="0">
                <a:latin typeface="Arial"/>
                <a:cs typeface="Arial"/>
              </a:rPr>
              <a:t> </a:t>
            </a:r>
            <a:r>
              <a:rPr sz="1400" b="1" spc="-30" dirty="0">
                <a:latin typeface="Arial"/>
                <a:cs typeface="Arial"/>
              </a:rPr>
              <a:t>Of</a:t>
            </a:r>
            <a:r>
              <a:rPr sz="1400" b="1" spc="-160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Squared</a:t>
            </a:r>
            <a:r>
              <a:rPr sz="1400" b="1" spc="-204" dirty="0">
                <a:latin typeface="Arial"/>
                <a:cs typeface="Arial"/>
              </a:rPr>
              <a:t> </a:t>
            </a:r>
            <a:r>
              <a:rPr sz="1400" b="1" spc="-75" dirty="0">
                <a:latin typeface="Arial"/>
                <a:cs typeface="Arial"/>
              </a:rPr>
              <a:t>Regression)</a:t>
            </a:r>
            <a:r>
              <a:rPr sz="1400" b="1" spc="-195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+</a:t>
            </a:r>
            <a:r>
              <a:rPr sz="1400" b="1" spc="-235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SSE</a:t>
            </a:r>
            <a:r>
              <a:rPr sz="1400" b="1" spc="-165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is</a:t>
            </a:r>
            <a:r>
              <a:rPr sz="1400" b="1" spc="-175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the</a:t>
            </a:r>
            <a:r>
              <a:rPr sz="1400" b="1" spc="-190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Sum</a:t>
            </a:r>
            <a:r>
              <a:rPr sz="1400" b="1" spc="-165" dirty="0">
                <a:latin typeface="Arial"/>
                <a:cs typeface="Arial"/>
              </a:rPr>
              <a:t> </a:t>
            </a:r>
            <a:r>
              <a:rPr sz="1400" b="1" spc="-30" dirty="0">
                <a:latin typeface="Arial"/>
                <a:cs typeface="Arial"/>
              </a:rPr>
              <a:t>Of</a:t>
            </a:r>
            <a:r>
              <a:rPr sz="1400" b="1" spc="-160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Squares</a:t>
            </a:r>
            <a:r>
              <a:rPr sz="1400" b="1" spc="-204" dirty="0">
                <a:latin typeface="Arial"/>
                <a:cs typeface="Arial"/>
              </a:rPr>
              <a:t> </a:t>
            </a:r>
            <a:r>
              <a:rPr sz="1400" b="1" spc="-80" dirty="0">
                <a:latin typeface="Arial"/>
                <a:cs typeface="Arial"/>
              </a:rPr>
              <a:t>Equation.</a:t>
            </a:r>
            <a:endParaRPr sz="1400">
              <a:latin typeface="Arial"/>
              <a:cs typeface="Arial"/>
            </a:endParaRPr>
          </a:p>
          <a:p>
            <a:pPr marL="208915" marR="7620" indent="-196215">
              <a:lnSpc>
                <a:spcPts val="1680"/>
              </a:lnSpc>
              <a:spcBef>
                <a:spcPts val="20"/>
              </a:spcBef>
              <a:buFont typeface="Arial"/>
              <a:buChar char="•"/>
              <a:tabLst>
                <a:tab pos="208279" algn="l"/>
                <a:tab pos="208915" algn="l"/>
              </a:tabLst>
            </a:pPr>
            <a:r>
              <a:rPr sz="1400" b="1" spc="-75" dirty="0">
                <a:latin typeface="Arial"/>
                <a:cs typeface="Arial"/>
              </a:rPr>
              <a:t>Since</a:t>
            </a:r>
            <a:r>
              <a:rPr sz="1400" b="1" spc="-215" dirty="0">
                <a:latin typeface="Arial"/>
                <a:cs typeface="Arial"/>
              </a:rPr>
              <a:t> </a:t>
            </a:r>
            <a:r>
              <a:rPr sz="1400" b="1" spc="-80" dirty="0">
                <a:latin typeface="Arial"/>
                <a:cs typeface="Arial"/>
              </a:rPr>
              <a:t>there</a:t>
            </a:r>
            <a:r>
              <a:rPr sz="1400" b="1" spc="-21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is</a:t>
            </a:r>
            <a:r>
              <a:rPr sz="1400" b="1" spc="-16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no</a:t>
            </a:r>
            <a:r>
              <a:rPr sz="1400" b="1" spc="-165" dirty="0">
                <a:latin typeface="Arial"/>
                <a:cs typeface="Arial"/>
              </a:rPr>
              <a:t> </a:t>
            </a:r>
            <a:r>
              <a:rPr sz="1400" b="1" spc="-75" dirty="0">
                <a:latin typeface="Arial"/>
                <a:cs typeface="Arial"/>
              </a:rPr>
              <a:t>regression</a:t>
            </a:r>
            <a:r>
              <a:rPr sz="1400" b="1" spc="-204" dirty="0">
                <a:latin typeface="Arial"/>
                <a:cs typeface="Arial"/>
              </a:rPr>
              <a:t> </a:t>
            </a:r>
            <a:r>
              <a:rPr sz="1400" b="1" spc="-65" dirty="0">
                <a:latin typeface="Arial"/>
                <a:cs typeface="Arial"/>
              </a:rPr>
              <a:t>line</a:t>
            </a:r>
            <a:r>
              <a:rPr sz="1400" b="1" spc="-200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(as</a:t>
            </a:r>
            <a:r>
              <a:rPr sz="1400" b="1" spc="-165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we</a:t>
            </a:r>
            <a:r>
              <a:rPr sz="1400" b="1" spc="-185" dirty="0">
                <a:latin typeface="Arial"/>
                <a:cs typeface="Arial"/>
              </a:rPr>
              <a:t> </a:t>
            </a:r>
            <a:r>
              <a:rPr sz="1400" b="1" spc="-55" dirty="0">
                <a:latin typeface="Arial"/>
                <a:cs typeface="Arial"/>
              </a:rPr>
              <a:t>only</a:t>
            </a:r>
            <a:r>
              <a:rPr sz="1400" b="1" spc="-185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have</a:t>
            </a:r>
            <a:r>
              <a:rPr sz="1400" b="1" spc="-20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1</a:t>
            </a:r>
            <a:r>
              <a:rPr sz="1400" b="1" spc="-215" dirty="0">
                <a:latin typeface="Arial"/>
                <a:cs typeface="Arial"/>
              </a:rPr>
              <a:t> </a:t>
            </a:r>
            <a:r>
              <a:rPr sz="1400" b="1" spc="-80" dirty="0">
                <a:latin typeface="Arial"/>
                <a:cs typeface="Arial"/>
              </a:rPr>
              <a:t>variable),</a:t>
            </a:r>
            <a:r>
              <a:rPr sz="1400" b="1" spc="-204" dirty="0">
                <a:latin typeface="Arial"/>
                <a:cs typeface="Arial"/>
              </a:rPr>
              <a:t> </a:t>
            </a:r>
            <a:r>
              <a:rPr sz="1400" b="1" spc="-45" dirty="0">
                <a:latin typeface="Arial"/>
                <a:cs typeface="Arial"/>
              </a:rPr>
              <a:t>we</a:t>
            </a:r>
            <a:r>
              <a:rPr sz="1400" b="1" spc="-185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can</a:t>
            </a:r>
            <a:r>
              <a:rPr sz="1400" b="1" spc="-195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not</a:t>
            </a:r>
            <a:r>
              <a:rPr sz="1400" b="1" spc="-170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make</a:t>
            </a:r>
            <a:r>
              <a:rPr sz="1400" b="1" spc="-204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the</a:t>
            </a:r>
            <a:r>
              <a:rPr sz="1400" b="1" spc="-195" dirty="0">
                <a:latin typeface="Arial"/>
                <a:cs typeface="Arial"/>
              </a:rPr>
              <a:t> </a:t>
            </a:r>
            <a:r>
              <a:rPr sz="1400" b="1" spc="-50" dirty="0">
                <a:latin typeface="Arial"/>
                <a:cs typeface="Arial"/>
              </a:rPr>
              <a:t>SSE</a:t>
            </a:r>
            <a:r>
              <a:rPr sz="1400" b="1" spc="-165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any</a:t>
            </a:r>
            <a:r>
              <a:rPr sz="1400" b="1" spc="-180" dirty="0">
                <a:latin typeface="Arial"/>
                <a:cs typeface="Arial"/>
              </a:rPr>
              <a:t> </a:t>
            </a:r>
            <a:r>
              <a:rPr sz="1400" b="1" spc="-65" dirty="0">
                <a:latin typeface="Arial"/>
                <a:cs typeface="Arial"/>
              </a:rPr>
              <a:t>smaller</a:t>
            </a:r>
            <a:r>
              <a:rPr sz="1400" b="1" spc="-185" dirty="0">
                <a:latin typeface="Arial"/>
                <a:cs typeface="Arial"/>
              </a:rPr>
              <a:t> </a:t>
            </a:r>
            <a:r>
              <a:rPr sz="1400" b="1" spc="-60" dirty="0">
                <a:latin typeface="Arial"/>
                <a:cs typeface="Arial"/>
              </a:rPr>
              <a:t>than</a:t>
            </a:r>
            <a:r>
              <a:rPr sz="1400" b="1" spc="-185" dirty="0">
                <a:latin typeface="Arial"/>
                <a:cs typeface="Arial"/>
              </a:rPr>
              <a:t> </a:t>
            </a:r>
            <a:r>
              <a:rPr sz="1400" b="1" spc="-125" dirty="0">
                <a:latin typeface="Arial"/>
                <a:cs typeface="Arial"/>
              </a:rPr>
              <a:t>120,  </a:t>
            </a:r>
            <a:r>
              <a:rPr sz="1400" b="1" spc="-80" dirty="0">
                <a:latin typeface="Arial"/>
                <a:cs typeface="Arial"/>
              </a:rPr>
              <a:t>because </a:t>
            </a:r>
            <a:r>
              <a:rPr sz="1400" b="1" spc="-40" dirty="0">
                <a:latin typeface="Arial"/>
                <a:cs typeface="Arial"/>
              </a:rPr>
              <a:t>SSR</a:t>
            </a:r>
            <a:r>
              <a:rPr sz="1400" b="1" spc="-210" dirty="0">
                <a:latin typeface="Arial"/>
                <a:cs typeface="Arial"/>
              </a:rPr>
              <a:t> </a:t>
            </a:r>
            <a:r>
              <a:rPr sz="1400" b="1" spc="-70" dirty="0">
                <a:latin typeface="Arial"/>
                <a:cs typeface="Arial"/>
              </a:rPr>
              <a:t>=0.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Two</a:t>
            </a:r>
            <a:r>
              <a:rPr spc="-1080" dirty="0"/>
              <a:t> </a:t>
            </a:r>
            <a:r>
              <a:rPr spc="-365" dirty="0"/>
              <a:t>Variables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24" y="271778"/>
            <a:ext cx="52000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45" dirty="0"/>
              <a:t>Goal </a:t>
            </a:r>
            <a:r>
              <a:rPr sz="2800" spc="-25" dirty="0"/>
              <a:t>Of </a:t>
            </a:r>
            <a:r>
              <a:rPr sz="2800" spc="-60" dirty="0"/>
              <a:t>Simple </a:t>
            </a:r>
            <a:r>
              <a:rPr sz="2800" spc="-85" dirty="0"/>
              <a:t>Linear</a:t>
            </a:r>
            <a:r>
              <a:rPr sz="2800" spc="-695" dirty="0"/>
              <a:t> </a:t>
            </a:r>
            <a:r>
              <a:rPr sz="2800" spc="-75" dirty="0"/>
              <a:t>Regression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535924" y="1322324"/>
            <a:ext cx="7997190" cy="2914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6205">
              <a:lnSpc>
                <a:spcPct val="115599"/>
              </a:lnSpc>
              <a:spcBef>
                <a:spcPts val="100"/>
              </a:spcBef>
              <a:buSzPct val="94444"/>
              <a:buChar char="•"/>
              <a:tabLst>
                <a:tab pos="348615" algn="l"/>
                <a:tab pos="349250" algn="l"/>
              </a:tabLst>
            </a:pPr>
            <a:r>
              <a:rPr sz="1800" spc="-70" dirty="0">
                <a:latin typeface="Arial"/>
                <a:cs typeface="Arial"/>
              </a:rPr>
              <a:t>The</a:t>
            </a:r>
            <a:r>
              <a:rPr sz="1800" spc="-204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goal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of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simple</a:t>
            </a:r>
            <a:r>
              <a:rPr sz="1800" spc="-10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linear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regression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is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5" dirty="0">
                <a:latin typeface="Arial"/>
                <a:cs typeface="Arial"/>
              </a:rPr>
              <a:t>to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create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10" dirty="0">
                <a:latin typeface="Arial"/>
                <a:cs typeface="Arial"/>
              </a:rPr>
              <a:t> </a:t>
            </a:r>
            <a:r>
              <a:rPr sz="1800" b="1" spc="-30" dirty="0">
                <a:latin typeface="Arial"/>
                <a:cs typeface="Arial"/>
              </a:rPr>
              <a:t>linear</a:t>
            </a:r>
            <a:r>
              <a:rPr sz="1800" b="1" spc="-75" dirty="0">
                <a:latin typeface="Arial"/>
                <a:cs typeface="Arial"/>
              </a:rPr>
              <a:t> </a:t>
            </a:r>
            <a:r>
              <a:rPr sz="1800" b="1" spc="-40" dirty="0">
                <a:latin typeface="Arial"/>
                <a:cs typeface="Arial"/>
              </a:rPr>
              <a:t>model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that</a:t>
            </a:r>
            <a:r>
              <a:rPr sz="1800" b="1" spc="-245" dirty="0">
                <a:latin typeface="Arial"/>
                <a:cs typeface="Arial"/>
              </a:rPr>
              <a:t> </a:t>
            </a:r>
            <a:r>
              <a:rPr sz="1800" b="1" spc="-65" dirty="0">
                <a:latin typeface="Arial"/>
                <a:cs typeface="Arial"/>
              </a:rPr>
              <a:t>minimizes  </a:t>
            </a:r>
            <a:r>
              <a:rPr sz="1800" b="1" spc="-10" dirty="0">
                <a:latin typeface="Arial"/>
                <a:cs typeface="Arial"/>
              </a:rPr>
              <a:t>the</a:t>
            </a:r>
            <a:r>
              <a:rPr sz="1800" b="1" spc="-40" dirty="0">
                <a:latin typeface="Arial"/>
                <a:cs typeface="Arial"/>
              </a:rPr>
              <a:t> </a:t>
            </a:r>
            <a:r>
              <a:rPr sz="1800" b="1" spc="-60" dirty="0">
                <a:latin typeface="Arial"/>
                <a:cs typeface="Arial"/>
              </a:rPr>
              <a:t>sum</a:t>
            </a:r>
            <a:r>
              <a:rPr sz="1800" b="1" spc="-1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of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75" dirty="0">
                <a:latin typeface="Arial"/>
                <a:cs typeface="Arial"/>
              </a:rPr>
              <a:t>squares</a:t>
            </a:r>
            <a:r>
              <a:rPr sz="1800" b="1" spc="-1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of</a:t>
            </a:r>
            <a:r>
              <a:rPr sz="1800" b="1" spc="-10" dirty="0">
                <a:latin typeface="Arial"/>
                <a:cs typeface="Arial"/>
              </a:rPr>
              <a:t> the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45" dirty="0">
                <a:latin typeface="Arial"/>
                <a:cs typeface="Arial"/>
              </a:rPr>
              <a:t>errors</a:t>
            </a:r>
            <a:r>
              <a:rPr sz="1800" b="1" spc="-330" dirty="0">
                <a:latin typeface="Arial"/>
                <a:cs typeface="Arial"/>
              </a:rPr>
              <a:t> </a:t>
            </a:r>
            <a:r>
              <a:rPr sz="1800" b="1" spc="-160" dirty="0">
                <a:latin typeface="Arial"/>
                <a:cs typeface="Arial"/>
              </a:rPr>
              <a:t>(SSE).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•"/>
            </a:pPr>
            <a:endParaRPr sz="1800">
              <a:latin typeface="Times New Roman"/>
              <a:cs typeface="Times New Roman"/>
            </a:endParaRPr>
          </a:p>
          <a:p>
            <a:pPr marL="22225" marR="5080" indent="-9525">
              <a:lnSpc>
                <a:spcPct val="100400"/>
              </a:lnSpc>
              <a:buSzPct val="94444"/>
              <a:buChar char="•"/>
              <a:tabLst>
                <a:tab pos="348615" algn="l"/>
                <a:tab pos="349250" algn="l"/>
              </a:tabLst>
            </a:pPr>
            <a:r>
              <a:rPr sz="1800" spc="-60" dirty="0">
                <a:latin typeface="Arial"/>
                <a:cs typeface="Arial"/>
              </a:rPr>
              <a:t>From </a:t>
            </a:r>
            <a:r>
              <a:rPr sz="1800" dirty="0">
                <a:latin typeface="Arial"/>
                <a:cs typeface="Arial"/>
              </a:rPr>
              <a:t>a </a:t>
            </a:r>
            <a:r>
              <a:rPr sz="1800" spc="-50" dirty="0">
                <a:latin typeface="Arial"/>
                <a:cs typeface="Arial"/>
              </a:rPr>
              <a:t>previous </a:t>
            </a:r>
            <a:r>
              <a:rPr sz="1800" spc="-45" dirty="0">
                <a:latin typeface="Arial"/>
                <a:cs typeface="Arial"/>
              </a:rPr>
              <a:t>slide: </a:t>
            </a:r>
            <a:r>
              <a:rPr sz="1800" b="1" spc="-65" dirty="0">
                <a:latin typeface="Arial"/>
                <a:cs typeface="Arial"/>
              </a:rPr>
              <a:t>SST </a:t>
            </a:r>
            <a:r>
              <a:rPr sz="1800" b="1" spc="-55" dirty="0">
                <a:latin typeface="Arial"/>
                <a:cs typeface="Arial"/>
              </a:rPr>
              <a:t>(Sum </a:t>
            </a:r>
            <a:r>
              <a:rPr sz="1800" b="1" spc="-30" dirty="0">
                <a:latin typeface="Arial"/>
                <a:cs typeface="Arial"/>
              </a:rPr>
              <a:t>Of </a:t>
            </a:r>
            <a:r>
              <a:rPr sz="1800" b="1" spc="-70" dirty="0">
                <a:latin typeface="Arial"/>
                <a:cs typeface="Arial"/>
              </a:rPr>
              <a:t>Squared </a:t>
            </a:r>
            <a:r>
              <a:rPr sz="1800" b="1" spc="-85" dirty="0">
                <a:latin typeface="Arial"/>
                <a:cs typeface="Arial"/>
              </a:rPr>
              <a:t>Total) </a:t>
            </a:r>
            <a:r>
              <a:rPr sz="1800" b="1" dirty="0">
                <a:latin typeface="Arial"/>
                <a:cs typeface="Arial"/>
              </a:rPr>
              <a:t>= </a:t>
            </a:r>
            <a:r>
              <a:rPr sz="1800" b="1" spc="-40" dirty="0">
                <a:latin typeface="Arial"/>
                <a:cs typeface="Arial"/>
              </a:rPr>
              <a:t>SSR </a:t>
            </a:r>
            <a:r>
              <a:rPr sz="1800" b="1" spc="-55" dirty="0">
                <a:latin typeface="Arial"/>
                <a:cs typeface="Arial"/>
              </a:rPr>
              <a:t>(Sum </a:t>
            </a:r>
            <a:r>
              <a:rPr sz="1800" b="1" spc="-30" dirty="0">
                <a:latin typeface="Arial"/>
                <a:cs typeface="Arial"/>
              </a:rPr>
              <a:t>Of </a:t>
            </a:r>
            <a:r>
              <a:rPr sz="1800" b="1" spc="-80" dirty="0">
                <a:latin typeface="Arial"/>
                <a:cs typeface="Arial"/>
              </a:rPr>
              <a:t>Squared  </a:t>
            </a:r>
            <a:r>
              <a:rPr sz="1800" b="1" spc="-75" dirty="0">
                <a:latin typeface="Arial"/>
                <a:cs typeface="Arial"/>
              </a:rPr>
              <a:t>Regression)</a:t>
            </a:r>
            <a:r>
              <a:rPr sz="1800" b="1" spc="-15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+</a:t>
            </a:r>
            <a:r>
              <a:rPr sz="1800" b="1" spc="-245" dirty="0">
                <a:latin typeface="Arial"/>
                <a:cs typeface="Arial"/>
              </a:rPr>
              <a:t> </a:t>
            </a:r>
            <a:r>
              <a:rPr sz="1800" b="1" spc="-50" dirty="0">
                <a:latin typeface="Arial"/>
                <a:cs typeface="Arial"/>
              </a:rPr>
              <a:t>SSE</a:t>
            </a:r>
            <a:r>
              <a:rPr sz="1800" b="1" spc="28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When</a:t>
            </a:r>
            <a:r>
              <a:rPr sz="1800" spc="-13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have</a:t>
            </a:r>
            <a:r>
              <a:rPr sz="1800" spc="-17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2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variables,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we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60" dirty="0">
                <a:latin typeface="Arial"/>
                <a:cs typeface="Arial"/>
              </a:rPr>
              <a:t>can</a:t>
            </a:r>
            <a:r>
              <a:rPr sz="1800" spc="-18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create</a:t>
            </a:r>
            <a:r>
              <a:rPr sz="1800" spc="-114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215" dirty="0">
                <a:latin typeface="Arial"/>
                <a:cs typeface="Arial"/>
              </a:rPr>
              <a:t> </a:t>
            </a:r>
            <a:r>
              <a:rPr sz="1800" spc="-65" dirty="0">
                <a:latin typeface="Arial"/>
                <a:cs typeface="Arial"/>
              </a:rPr>
              <a:t>regression</a:t>
            </a:r>
            <a:r>
              <a:rPr sz="1800" spc="-14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line;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and  </a:t>
            </a:r>
            <a:r>
              <a:rPr sz="1800" spc="-35" dirty="0">
                <a:latin typeface="Arial"/>
                <a:cs typeface="Arial"/>
              </a:rPr>
              <a:t>therefore, </a:t>
            </a:r>
            <a:r>
              <a:rPr sz="1800" spc="-30" dirty="0">
                <a:latin typeface="Arial"/>
                <a:cs typeface="Arial"/>
              </a:rPr>
              <a:t>we </a:t>
            </a:r>
            <a:r>
              <a:rPr sz="1800" spc="-60" dirty="0">
                <a:latin typeface="Arial"/>
                <a:cs typeface="Arial"/>
              </a:rPr>
              <a:t>can </a:t>
            </a:r>
            <a:r>
              <a:rPr sz="1800" spc="-55" dirty="0">
                <a:latin typeface="Arial"/>
                <a:cs typeface="Arial"/>
              </a:rPr>
              <a:t>calculate </a:t>
            </a:r>
            <a:r>
              <a:rPr sz="1800" spc="-40" dirty="0">
                <a:latin typeface="Arial"/>
                <a:cs typeface="Arial"/>
              </a:rPr>
              <a:t>an </a:t>
            </a:r>
            <a:r>
              <a:rPr sz="1800" spc="-125" dirty="0">
                <a:latin typeface="Arial"/>
                <a:cs typeface="Arial"/>
              </a:rPr>
              <a:t>SSR&gt; </a:t>
            </a:r>
            <a:r>
              <a:rPr sz="1800" spc="-30" dirty="0">
                <a:latin typeface="Arial"/>
                <a:cs typeface="Arial"/>
              </a:rPr>
              <a:t>0. </a:t>
            </a:r>
            <a:r>
              <a:rPr sz="1800" dirty="0">
                <a:latin typeface="Arial"/>
                <a:cs typeface="Arial"/>
              </a:rPr>
              <a:t>If </a:t>
            </a:r>
            <a:r>
              <a:rPr sz="1800" spc="-150" dirty="0">
                <a:latin typeface="Arial"/>
                <a:cs typeface="Arial"/>
              </a:rPr>
              <a:t>SSR&gt; </a:t>
            </a:r>
            <a:r>
              <a:rPr sz="1800" spc="-30" dirty="0">
                <a:latin typeface="Arial"/>
                <a:cs typeface="Arial"/>
              </a:rPr>
              <a:t>0, </a:t>
            </a:r>
            <a:r>
              <a:rPr sz="1800" spc="-20" dirty="0">
                <a:latin typeface="Arial"/>
                <a:cs typeface="Arial"/>
              </a:rPr>
              <a:t>then </a:t>
            </a:r>
            <a:r>
              <a:rPr sz="1800" spc="-30" dirty="0">
                <a:latin typeface="Arial"/>
                <a:cs typeface="Arial"/>
              </a:rPr>
              <a:t>we </a:t>
            </a:r>
            <a:r>
              <a:rPr sz="1800" spc="-60" dirty="0">
                <a:latin typeface="Arial"/>
                <a:cs typeface="Arial"/>
              </a:rPr>
              <a:t>can </a:t>
            </a:r>
            <a:r>
              <a:rPr sz="1800" spc="-55" dirty="0">
                <a:latin typeface="Arial"/>
                <a:cs typeface="Arial"/>
              </a:rPr>
              <a:t>reduce </a:t>
            </a:r>
            <a:r>
              <a:rPr sz="1800" spc="-215" dirty="0">
                <a:latin typeface="Arial"/>
                <a:cs typeface="Arial"/>
              </a:rPr>
              <a:t>SSE.  </a:t>
            </a:r>
            <a:r>
              <a:rPr sz="1800" spc="-40" dirty="0">
                <a:latin typeface="Arial"/>
                <a:cs typeface="Arial"/>
              </a:rPr>
              <a:t>Minimizing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errors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spc="-75" dirty="0">
                <a:latin typeface="Arial"/>
                <a:cs typeface="Arial"/>
              </a:rPr>
              <a:t>means</a:t>
            </a:r>
            <a:r>
              <a:rPr sz="1800" spc="-17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that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line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will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20" dirty="0">
                <a:latin typeface="Arial"/>
                <a:cs typeface="Arial"/>
              </a:rPr>
              <a:t>fit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the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data</a:t>
            </a:r>
            <a:r>
              <a:rPr sz="1800" spc="-29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better.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"/>
              <a:buChar char="•"/>
            </a:pPr>
            <a:endParaRPr sz="1850">
              <a:latin typeface="Times New Roman"/>
              <a:cs typeface="Times New Roman"/>
            </a:endParaRPr>
          </a:p>
          <a:p>
            <a:pPr marL="22225" marR="1137920" indent="-9525">
              <a:lnSpc>
                <a:spcPct val="100000"/>
              </a:lnSpc>
              <a:buSzPct val="85000"/>
              <a:buChar char="•"/>
              <a:tabLst>
                <a:tab pos="348615" algn="l"/>
                <a:tab pos="349250" algn="l"/>
              </a:tabLst>
            </a:pPr>
            <a:r>
              <a:rPr sz="2000" dirty="0">
                <a:latin typeface="Arial"/>
                <a:cs typeface="Arial"/>
              </a:rPr>
              <a:t>2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variables: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One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is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the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dependent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variable: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y.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The</a:t>
            </a:r>
            <a:r>
              <a:rPr sz="2000" spc="-204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other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is</a:t>
            </a:r>
            <a:r>
              <a:rPr sz="2000" spc="-150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the  </a:t>
            </a:r>
            <a:r>
              <a:rPr sz="2000" spc="-40" dirty="0">
                <a:latin typeface="Arial"/>
                <a:cs typeface="Arial"/>
              </a:rPr>
              <a:t>independent </a:t>
            </a:r>
            <a:r>
              <a:rPr sz="2000" spc="-45" dirty="0">
                <a:latin typeface="Arial"/>
                <a:cs typeface="Arial"/>
              </a:rPr>
              <a:t>variable</a:t>
            </a:r>
            <a:r>
              <a:rPr sz="2000" spc="-265" dirty="0">
                <a:latin typeface="Arial"/>
                <a:cs typeface="Arial"/>
              </a:rPr>
              <a:t> </a:t>
            </a:r>
            <a:r>
              <a:rPr sz="2000" spc="-70" dirty="0">
                <a:latin typeface="Arial"/>
                <a:cs typeface="Arial"/>
              </a:rPr>
              <a:t>x.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4025" y="288036"/>
            <a:ext cx="398017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75" dirty="0">
                <a:latin typeface="Arial Black"/>
                <a:cs typeface="Arial Black"/>
              </a:rPr>
              <a:t>Sonow,</a:t>
            </a:r>
            <a:r>
              <a:rPr sz="1400" b="0" spc="-180" dirty="0">
                <a:latin typeface="Arial Black"/>
                <a:cs typeface="Arial Black"/>
              </a:rPr>
              <a:t> </a:t>
            </a:r>
            <a:r>
              <a:rPr sz="1400" b="0" spc="-50" dirty="0">
                <a:latin typeface="Arial Black"/>
                <a:cs typeface="Arial Black"/>
              </a:rPr>
              <a:t>we</a:t>
            </a:r>
            <a:r>
              <a:rPr sz="1400" b="0" spc="-170" dirty="0">
                <a:latin typeface="Arial Black"/>
                <a:cs typeface="Arial Black"/>
              </a:rPr>
              <a:t> </a:t>
            </a:r>
            <a:r>
              <a:rPr sz="1400" b="0" spc="-75" dirty="0">
                <a:latin typeface="Arial Black"/>
                <a:cs typeface="Arial Black"/>
              </a:rPr>
              <a:t>need</a:t>
            </a:r>
            <a:r>
              <a:rPr sz="1400" b="0" spc="-185" dirty="0">
                <a:latin typeface="Arial Black"/>
                <a:cs typeface="Arial Black"/>
              </a:rPr>
              <a:t> </a:t>
            </a:r>
            <a:r>
              <a:rPr sz="1400" b="0" spc="-10" dirty="0">
                <a:latin typeface="Arial Black"/>
                <a:cs typeface="Arial Black"/>
              </a:rPr>
              <a:t>to</a:t>
            </a:r>
            <a:r>
              <a:rPr sz="1400" b="0" spc="-45" dirty="0">
                <a:latin typeface="Arial Black"/>
                <a:cs typeface="Arial Black"/>
              </a:rPr>
              <a:t> </a:t>
            </a:r>
            <a:r>
              <a:rPr sz="1400" b="0" spc="-60" dirty="0">
                <a:latin typeface="Arial Black"/>
                <a:cs typeface="Arial Black"/>
              </a:rPr>
              <a:t>introduce</a:t>
            </a:r>
            <a:r>
              <a:rPr sz="1400" b="0" spc="-120" dirty="0">
                <a:latin typeface="Arial Black"/>
                <a:cs typeface="Arial Black"/>
              </a:rPr>
              <a:t> </a:t>
            </a:r>
            <a:r>
              <a:rPr sz="1400" b="0" dirty="0">
                <a:latin typeface="Arial Black"/>
                <a:cs typeface="Arial Black"/>
              </a:rPr>
              <a:t>a</a:t>
            </a:r>
            <a:r>
              <a:rPr sz="1400" b="0" spc="-275" dirty="0">
                <a:latin typeface="Arial Black"/>
                <a:cs typeface="Arial Black"/>
              </a:rPr>
              <a:t> </a:t>
            </a:r>
            <a:r>
              <a:rPr sz="1400" b="0" spc="-10" dirty="0">
                <a:latin typeface="Arial Black"/>
                <a:cs typeface="Arial Black"/>
              </a:rPr>
              <a:t>little</a:t>
            </a:r>
            <a:r>
              <a:rPr sz="1400" b="0" spc="-295" dirty="0">
                <a:latin typeface="Arial Black"/>
                <a:cs typeface="Arial Black"/>
              </a:rPr>
              <a:t> </a:t>
            </a:r>
            <a:r>
              <a:rPr sz="1400" b="0" spc="-110" dirty="0">
                <a:latin typeface="Arial Black"/>
                <a:cs typeface="Arial Black"/>
              </a:rPr>
              <a:t>math…..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3175" y="1289811"/>
            <a:ext cx="4283075" cy="9950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10"/>
              </a:lnSpc>
              <a:spcBef>
                <a:spcPts val="100"/>
              </a:spcBef>
            </a:pPr>
            <a:r>
              <a:rPr sz="1600" spc="-75" dirty="0">
                <a:latin typeface="Arial"/>
                <a:cs typeface="Arial"/>
              </a:rPr>
              <a:t>Remember</a:t>
            </a:r>
            <a:r>
              <a:rPr sz="1600" spc="-14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from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the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previous</a:t>
            </a:r>
            <a:r>
              <a:rPr sz="1600" spc="-114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slide</a:t>
            </a:r>
            <a:r>
              <a:rPr sz="1600" spc="-1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that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we</a:t>
            </a:r>
            <a:r>
              <a:rPr sz="1600" spc="-13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want</a:t>
            </a:r>
            <a:r>
              <a:rPr sz="1600" spc="-85" dirty="0">
                <a:latin typeface="Arial"/>
                <a:cs typeface="Arial"/>
              </a:rPr>
              <a:t> </a:t>
            </a:r>
            <a:r>
              <a:rPr sz="1600" spc="15" dirty="0"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sz="1600" b="1" spc="-80" dirty="0">
                <a:latin typeface="Arial"/>
                <a:cs typeface="Arial"/>
              </a:rPr>
              <a:t>minimize </a:t>
            </a:r>
            <a:r>
              <a:rPr sz="1600" b="1" spc="-60" dirty="0">
                <a:latin typeface="Arial"/>
                <a:cs typeface="Arial"/>
              </a:rPr>
              <a:t>the</a:t>
            </a:r>
            <a:r>
              <a:rPr sz="1600" b="1" spc="-330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SSE</a:t>
            </a:r>
            <a:r>
              <a:rPr sz="1600" spc="-55" dirty="0"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600" spc="-50" dirty="0">
                <a:latin typeface="Arial"/>
                <a:cs typeface="Arial"/>
              </a:rPr>
              <a:t>We</a:t>
            </a:r>
            <a:r>
              <a:rPr sz="1600" spc="-204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write </a:t>
            </a:r>
            <a:r>
              <a:rPr sz="1600" spc="-25" dirty="0">
                <a:latin typeface="Arial"/>
                <a:cs typeface="Arial"/>
              </a:rPr>
              <a:t>this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45" dirty="0">
                <a:latin typeface="Arial"/>
                <a:cs typeface="Arial"/>
              </a:rPr>
              <a:t>mathematically</a:t>
            </a:r>
            <a:r>
              <a:rPr sz="1600" spc="-8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this</a:t>
            </a:r>
            <a:r>
              <a:rPr sz="1600" spc="-185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way.: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90547" y="2463166"/>
            <a:ext cx="2825496" cy="1030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0547" y="3728465"/>
            <a:ext cx="6219062" cy="6789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46896" y="4503420"/>
            <a:ext cx="21107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95" dirty="0">
                <a:latin typeface="Trebuchet MS"/>
                <a:cs typeface="Trebuchet MS"/>
              </a:rPr>
              <a:t>!</a:t>
            </a:r>
            <a:r>
              <a:rPr sz="1400" spc="95" dirty="0">
                <a:latin typeface="Arial"/>
                <a:cs typeface="Arial"/>
              </a:rPr>
              <a:t>is</a:t>
            </a:r>
            <a:r>
              <a:rPr sz="1400" spc="-190" dirty="0">
                <a:latin typeface="Arial"/>
                <a:cs typeface="Arial"/>
              </a:rPr>
              <a:t> </a:t>
            </a:r>
            <a:r>
              <a:rPr sz="1400" spc="-35" dirty="0">
                <a:latin typeface="Arial"/>
                <a:cs typeface="Arial"/>
              </a:rPr>
              <a:t>often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referred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as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y-hat.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1779" y="948435"/>
            <a:ext cx="7948295" cy="995044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36854" marR="5080" indent="-224154">
              <a:lnSpc>
                <a:spcPts val="1900"/>
              </a:lnSpc>
              <a:spcBef>
                <a:spcPts val="180"/>
              </a:spcBef>
              <a:buFont typeface="Arial"/>
              <a:buChar char="•"/>
              <a:tabLst>
                <a:tab pos="236220" algn="l"/>
                <a:tab pos="236854" algn="l"/>
              </a:tabLst>
            </a:pPr>
            <a:r>
              <a:rPr sz="1600" b="1" spc="-70" dirty="0">
                <a:latin typeface="Arial"/>
                <a:cs typeface="Arial"/>
              </a:rPr>
              <a:t>Repeating</a:t>
            </a:r>
            <a:r>
              <a:rPr sz="1600" b="1" spc="-210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the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Problem:</a:t>
            </a:r>
            <a:r>
              <a:rPr sz="1600" b="1" spc="110" dirty="0">
                <a:latin typeface="Arial"/>
                <a:cs typeface="Arial"/>
              </a:rPr>
              <a:t> </a:t>
            </a:r>
            <a:r>
              <a:rPr sz="1600" b="1" spc="-25" dirty="0">
                <a:latin typeface="Arial"/>
                <a:cs typeface="Arial"/>
              </a:rPr>
              <a:t>As</a:t>
            </a:r>
            <a:r>
              <a:rPr sz="1600" b="1" spc="-13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155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waiter,</a:t>
            </a:r>
            <a:r>
              <a:rPr sz="1600" b="1" spc="-200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how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do</a:t>
            </a:r>
            <a:r>
              <a:rPr sz="1600" b="1" spc="-150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we</a:t>
            </a:r>
            <a:r>
              <a:rPr sz="1600" b="1" spc="-185" dirty="0">
                <a:latin typeface="Arial"/>
                <a:cs typeface="Arial"/>
              </a:rPr>
              <a:t> </a:t>
            </a:r>
            <a:r>
              <a:rPr sz="1600" b="1" spc="-80" dirty="0">
                <a:latin typeface="Arial"/>
                <a:cs typeface="Arial"/>
              </a:rPr>
              <a:t>predict</a:t>
            </a:r>
            <a:r>
              <a:rPr sz="1600" b="1" spc="-195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the</a:t>
            </a:r>
            <a:r>
              <a:rPr sz="1600" b="1" spc="-18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tips</a:t>
            </a:r>
            <a:r>
              <a:rPr sz="1600" b="1" spc="-165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we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will</a:t>
            </a:r>
            <a:r>
              <a:rPr sz="1600" b="1" spc="-170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receive</a:t>
            </a:r>
            <a:r>
              <a:rPr sz="1600" b="1" spc="-204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for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service  </a:t>
            </a:r>
            <a:r>
              <a:rPr sz="1600" b="1" spc="-75" dirty="0">
                <a:latin typeface="Arial"/>
                <a:cs typeface="Arial"/>
              </a:rPr>
              <a:t>rendered?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1550">
              <a:latin typeface="Times New Roman"/>
              <a:cs typeface="Times New Roman"/>
            </a:endParaRPr>
          </a:p>
          <a:p>
            <a:pPr marL="236854" indent="-224154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36220" algn="l"/>
                <a:tab pos="236854" algn="l"/>
              </a:tabLst>
            </a:pPr>
            <a:r>
              <a:rPr sz="1600" b="1" spc="-100" dirty="0">
                <a:latin typeface="Arial"/>
                <a:cs typeface="Arial"/>
              </a:rPr>
              <a:t>Let’s</a:t>
            </a:r>
            <a:r>
              <a:rPr sz="1600" b="1" spc="-240" dirty="0">
                <a:latin typeface="Arial"/>
                <a:cs typeface="Arial"/>
              </a:rPr>
              <a:t> </a:t>
            </a:r>
            <a:r>
              <a:rPr sz="1600" b="1" spc="-90" dirty="0">
                <a:latin typeface="Arial"/>
                <a:cs typeface="Arial"/>
              </a:rPr>
              <a:t>say,</a:t>
            </a:r>
            <a:r>
              <a:rPr sz="1600" b="1" spc="-220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we</a:t>
            </a:r>
            <a:r>
              <a:rPr sz="1600" b="1" spc="-155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didn’t</a:t>
            </a:r>
            <a:r>
              <a:rPr sz="1600" b="1" spc="-155" dirty="0">
                <a:latin typeface="Arial"/>
                <a:cs typeface="Arial"/>
              </a:rPr>
              <a:t> </a:t>
            </a:r>
            <a:r>
              <a:rPr sz="1600" b="1" spc="-75" dirty="0">
                <a:latin typeface="Arial"/>
                <a:cs typeface="Arial"/>
              </a:rPr>
              <a:t>forget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30" dirty="0">
                <a:latin typeface="Arial"/>
                <a:cs typeface="Arial"/>
              </a:rPr>
              <a:t>to</a:t>
            </a:r>
            <a:r>
              <a:rPr sz="1600" b="1" spc="-120" dirty="0">
                <a:latin typeface="Arial"/>
                <a:cs typeface="Arial"/>
              </a:rPr>
              <a:t> </a:t>
            </a:r>
            <a:r>
              <a:rPr sz="1600" b="1" spc="-85" dirty="0">
                <a:latin typeface="Arial"/>
                <a:cs typeface="Arial"/>
              </a:rPr>
              <a:t>record</a:t>
            </a:r>
            <a:r>
              <a:rPr sz="1600" b="1" spc="-190" dirty="0">
                <a:latin typeface="Arial"/>
                <a:cs typeface="Arial"/>
              </a:rPr>
              <a:t> </a:t>
            </a:r>
            <a:r>
              <a:rPr sz="1600" b="1" spc="-60" dirty="0">
                <a:latin typeface="Arial"/>
                <a:cs typeface="Arial"/>
              </a:rPr>
              <a:t>the</a:t>
            </a:r>
            <a:r>
              <a:rPr sz="1600" b="1" spc="-165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billamount.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169539" y="2696335"/>
            <a:ext cx="2631186" cy="2105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86996" y="2766161"/>
            <a:ext cx="80289" cy="66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49010" y="2424023"/>
            <a:ext cx="895350" cy="386715"/>
          </a:xfrm>
          <a:custGeom>
            <a:avLst/>
            <a:gdLst/>
            <a:ahLst/>
            <a:cxnLst/>
            <a:rect l="l" t="t" r="r" b="b"/>
            <a:pathLst>
              <a:path w="895350" h="386714">
                <a:moveTo>
                  <a:pt x="885913" y="0"/>
                </a:moveTo>
                <a:lnTo>
                  <a:pt x="0" y="364350"/>
                </a:lnTo>
                <a:lnTo>
                  <a:pt x="9144" y="386549"/>
                </a:lnTo>
                <a:lnTo>
                  <a:pt x="895057" y="22275"/>
                </a:lnTo>
                <a:lnTo>
                  <a:pt x="885913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78009" y="2762542"/>
            <a:ext cx="80581" cy="64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43543" y="2414117"/>
            <a:ext cx="756285" cy="391795"/>
          </a:xfrm>
          <a:custGeom>
            <a:avLst/>
            <a:gdLst/>
            <a:ahLst/>
            <a:cxnLst/>
            <a:rect l="l" t="t" r="r" b="b"/>
            <a:pathLst>
              <a:path w="756285" h="391794">
                <a:moveTo>
                  <a:pt x="10668" y="0"/>
                </a:moveTo>
                <a:lnTo>
                  <a:pt x="0" y="21513"/>
                </a:lnTo>
                <a:lnTo>
                  <a:pt x="745147" y="391464"/>
                </a:lnTo>
                <a:lnTo>
                  <a:pt x="755853" y="369950"/>
                </a:lnTo>
                <a:lnTo>
                  <a:pt x="1066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83638" y="2147316"/>
            <a:ext cx="17418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70" dirty="0">
                <a:latin typeface="Arial"/>
                <a:cs typeface="Arial"/>
              </a:rPr>
              <a:t>Independent </a:t>
            </a:r>
            <a:r>
              <a:rPr sz="1400" spc="-80" dirty="0">
                <a:latin typeface="Arial"/>
                <a:cs typeface="Arial"/>
              </a:rPr>
              <a:t>Variable</a:t>
            </a:r>
            <a:r>
              <a:rPr sz="1400" spc="-295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(x)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0422" y="2165604"/>
            <a:ext cx="16275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 dirty="0">
                <a:latin typeface="Arial"/>
                <a:cs typeface="Arial"/>
              </a:rPr>
              <a:t>Dependent </a:t>
            </a:r>
            <a:r>
              <a:rPr sz="1400" spc="-80" dirty="0">
                <a:latin typeface="Arial"/>
                <a:cs typeface="Arial"/>
              </a:rPr>
              <a:t>Variable</a:t>
            </a:r>
            <a:r>
              <a:rPr sz="1400" spc="-30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(y)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00" y="1874011"/>
            <a:ext cx="166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24242"/>
                </a:solidFill>
                <a:latin typeface="Arial"/>
                <a:cs typeface="Arial"/>
              </a:rPr>
              <a:t>Y = 2 +</a:t>
            </a: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24242"/>
                </a:solidFill>
                <a:latin typeface="Arial"/>
                <a:cs typeface="Arial"/>
              </a:rPr>
              <a:t>3(X)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1706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Relationship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29837" y="1382737"/>
          <a:ext cx="3807460" cy="32480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/>
                <a:gridCol w="1896745"/>
              </a:tblGrid>
              <a:tr h="486409">
                <a:tc gridSpan="2">
                  <a:txBody>
                    <a:bodyPr/>
                    <a:lstStyle/>
                    <a:p>
                      <a:pPr marL="868044">
                        <a:lnSpc>
                          <a:spcPct val="100000"/>
                        </a:lnSpc>
                        <a:spcBef>
                          <a:spcPts val="440"/>
                        </a:spcBef>
                        <a:tabLst>
                          <a:tab pos="2747645" algn="l"/>
                        </a:tabLst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x</a:t>
                      </a:r>
                      <a:r>
                        <a:rPr sz="24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0423" y="1019554"/>
            <a:ext cx="6763131" cy="288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0008" y="422147"/>
            <a:ext cx="6122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If</a:t>
            </a:r>
            <a:r>
              <a:rPr sz="1400" spc="-100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we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95" dirty="0">
                <a:latin typeface="Arial"/>
                <a:cs typeface="Arial"/>
              </a:rPr>
              <a:t>scale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graph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according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to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spc="-60" dirty="0">
                <a:latin typeface="Arial"/>
                <a:cs typeface="Arial"/>
              </a:rPr>
              <a:t>data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points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spc="-75" dirty="0">
                <a:latin typeface="Arial"/>
                <a:cs typeface="Arial"/>
              </a:rPr>
              <a:t>available,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45" dirty="0">
                <a:latin typeface="Arial"/>
                <a:cs typeface="Arial"/>
              </a:rPr>
              <a:t>we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spc="-80" dirty="0">
                <a:latin typeface="Arial"/>
                <a:cs typeface="Arial"/>
              </a:rPr>
              <a:t>can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spc="-40" dirty="0">
                <a:latin typeface="Arial"/>
                <a:cs typeface="Arial"/>
              </a:rPr>
              <a:t>then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plot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spc="-50" dirty="0">
                <a:latin typeface="Arial"/>
                <a:cs typeface="Arial"/>
              </a:rPr>
              <a:t>points.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780" y="857250"/>
            <a:ext cx="8108442" cy="3374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7772" y="749808"/>
            <a:ext cx="8330946" cy="3761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24" y="259587"/>
            <a:ext cx="43326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100" dirty="0">
                <a:latin typeface="Arial Black"/>
                <a:cs typeface="Arial Black"/>
              </a:rPr>
              <a:t>Algebra </a:t>
            </a:r>
            <a:r>
              <a:rPr sz="2800" b="0" spc="-50" dirty="0">
                <a:latin typeface="Arial Black"/>
                <a:cs typeface="Arial Black"/>
              </a:rPr>
              <a:t>Of </a:t>
            </a:r>
            <a:r>
              <a:rPr sz="2800" b="0" spc="-120" dirty="0">
                <a:latin typeface="Arial Black"/>
                <a:cs typeface="Arial Black"/>
              </a:rPr>
              <a:t>Lines </a:t>
            </a:r>
            <a:r>
              <a:rPr sz="2800" b="0" dirty="0">
                <a:latin typeface="Arial Black"/>
                <a:cs typeface="Arial Black"/>
              </a:rPr>
              <a:t>-</a:t>
            </a:r>
            <a:r>
              <a:rPr sz="2800" b="0" spc="-690" dirty="0">
                <a:latin typeface="Arial Black"/>
                <a:cs typeface="Arial Black"/>
              </a:rPr>
              <a:t> </a:t>
            </a:r>
            <a:r>
              <a:rPr sz="2800" b="0" spc="-120" dirty="0">
                <a:latin typeface="Arial Black"/>
                <a:cs typeface="Arial Black"/>
              </a:rPr>
              <a:t>Slope</a:t>
            </a:r>
            <a:endParaRPr sz="28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447632" y="1044968"/>
            <a:ext cx="0" cy="2052955"/>
          </a:xfrm>
          <a:custGeom>
            <a:avLst/>
            <a:gdLst/>
            <a:ahLst/>
            <a:cxnLst/>
            <a:rect l="l" t="t" r="r" b="b"/>
            <a:pathLst>
              <a:path h="2052955">
                <a:moveTo>
                  <a:pt x="0" y="0"/>
                </a:moveTo>
                <a:lnTo>
                  <a:pt x="0" y="2052641"/>
                </a:lnTo>
              </a:path>
            </a:pathLst>
          </a:custGeom>
          <a:ln w="350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47632" y="3087509"/>
            <a:ext cx="2790825" cy="0"/>
          </a:xfrm>
          <a:custGeom>
            <a:avLst/>
            <a:gdLst/>
            <a:ahLst/>
            <a:cxnLst/>
            <a:rect l="l" t="t" r="r" b="b"/>
            <a:pathLst>
              <a:path w="2790825">
                <a:moveTo>
                  <a:pt x="2790821" y="0"/>
                </a:moveTo>
                <a:lnTo>
                  <a:pt x="0" y="0"/>
                </a:lnTo>
              </a:path>
            </a:pathLst>
          </a:custGeom>
          <a:ln w="3505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7632" y="1035824"/>
            <a:ext cx="2505075" cy="1500505"/>
          </a:xfrm>
          <a:custGeom>
            <a:avLst/>
            <a:gdLst/>
            <a:ahLst/>
            <a:cxnLst/>
            <a:rect l="l" t="t" r="r" b="b"/>
            <a:pathLst>
              <a:path w="2505075" h="1500505">
                <a:moveTo>
                  <a:pt x="0" y="1500190"/>
                </a:moveTo>
                <a:lnTo>
                  <a:pt x="2505071" y="0"/>
                </a:lnTo>
              </a:path>
            </a:pathLst>
          </a:custGeom>
          <a:ln w="41148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84335" y="848359"/>
            <a:ext cx="15875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y</a:t>
            </a:r>
            <a:endParaRPr sz="2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62898" y="2768938"/>
            <a:ext cx="5598160" cy="23602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004185">
              <a:lnSpc>
                <a:spcPct val="100000"/>
              </a:lnSpc>
              <a:spcBef>
                <a:spcPts val="865"/>
              </a:spcBef>
            </a:pPr>
            <a:r>
              <a:rPr sz="2100" dirty="0">
                <a:latin typeface="Arial"/>
                <a:cs typeface="Arial"/>
              </a:rPr>
              <a:t>x</a:t>
            </a:r>
            <a:endParaRPr sz="2100">
              <a:latin typeface="Arial"/>
              <a:cs typeface="Arial"/>
            </a:endParaRPr>
          </a:p>
          <a:p>
            <a:pPr marL="355600" marR="1864360" indent="-342900">
              <a:lnSpc>
                <a:spcPct val="101499"/>
              </a:lnSpc>
              <a:spcBef>
                <a:spcPts val="935"/>
              </a:spcBef>
              <a:tabLst>
                <a:tab pos="1529715" algn="l"/>
              </a:tabLst>
            </a:pPr>
            <a:r>
              <a:rPr sz="2700" spc="-105" dirty="0">
                <a:latin typeface="Arial"/>
                <a:cs typeface="Arial"/>
              </a:rPr>
              <a:t>Equation</a:t>
            </a:r>
            <a:r>
              <a:rPr sz="2700" spc="-260" dirty="0">
                <a:latin typeface="Arial"/>
                <a:cs typeface="Arial"/>
              </a:rPr>
              <a:t> </a:t>
            </a:r>
            <a:r>
              <a:rPr sz="2700" spc="-65" dirty="0">
                <a:latin typeface="Arial"/>
                <a:cs typeface="Arial"/>
              </a:rPr>
              <a:t>Of</a:t>
            </a:r>
            <a:r>
              <a:rPr sz="2700" spc="-26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A</a:t>
            </a:r>
            <a:r>
              <a:rPr sz="2700" spc="-490" dirty="0">
                <a:latin typeface="Arial"/>
                <a:cs typeface="Arial"/>
              </a:rPr>
              <a:t> </a:t>
            </a:r>
            <a:r>
              <a:rPr sz="2700" spc="-95" dirty="0">
                <a:latin typeface="Arial"/>
                <a:cs typeface="Arial"/>
              </a:rPr>
              <a:t>Straight</a:t>
            </a:r>
            <a:r>
              <a:rPr sz="2700" spc="-270" dirty="0">
                <a:latin typeface="Arial"/>
                <a:cs typeface="Arial"/>
              </a:rPr>
              <a:t> </a:t>
            </a:r>
            <a:r>
              <a:rPr sz="2700" spc="-155" dirty="0">
                <a:latin typeface="Arial"/>
                <a:cs typeface="Arial"/>
              </a:rPr>
              <a:t>Line  </a:t>
            </a:r>
            <a:r>
              <a:rPr sz="2700" spc="55" dirty="0">
                <a:latin typeface="Arial"/>
                <a:cs typeface="Arial"/>
              </a:rPr>
              <a:t>Y=</a:t>
            </a:r>
            <a:r>
              <a:rPr sz="2700" spc="-385" dirty="0">
                <a:latin typeface="Arial"/>
                <a:cs typeface="Arial"/>
              </a:rPr>
              <a:t> </a:t>
            </a:r>
            <a:r>
              <a:rPr sz="2700" spc="-125" dirty="0">
                <a:latin typeface="Arial"/>
                <a:cs typeface="Arial"/>
              </a:rPr>
              <a:t>mX	</a:t>
            </a:r>
            <a:r>
              <a:rPr sz="2700" dirty="0">
                <a:latin typeface="Arial"/>
                <a:cs typeface="Arial"/>
              </a:rPr>
              <a:t>+</a:t>
            </a:r>
            <a:r>
              <a:rPr sz="2700" spc="225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b</a:t>
            </a:r>
            <a:endParaRPr sz="2700">
              <a:latin typeface="Arial"/>
              <a:cs typeface="Arial"/>
            </a:endParaRPr>
          </a:p>
          <a:p>
            <a:pPr marL="1165860">
              <a:lnSpc>
                <a:spcPts val="2470"/>
              </a:lnSpc>
              <a:tabLst>
                <a:tab pos="2106930" algn="l"/>
              </a:tabLst>
            </a:pPr>
            <a:r>
              <a:rPr sz="2100" spc="-80" dirty="0">
                <a:latin typeface="Arial"/>
                <a:cs typeface="Arial"/>
              </a:rPr>
              <a:t>slope	</a:t>
            </a:r>
            <a:r>
              <a:rPr sz="2100" spc="-65" dirty="0">
                <a:latin typeface="Arial"/>
                <a:cs typeface="Arial"/>
              </a:rPr>
              <a:t>y-intercept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  <a:spcBef>
                <a:spcPts val="95"/>
              </a:spcBef>
            </a:pPr>
            <a:r>
              <a:rPr sz="2100" dirty="0">
                <a:latin typeface="Arial"/>
                <a:cs typeface="Arial"/>
              </a:rPr>
              <a:t>m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=</a:t>
            </a:r>
            <a:r>
              <a:rPr sz="2100" spc="-370" dirty="0">
                <a:latin typeface="Arial"/>
                <a:cs typeface="Arial"/>
              </a:rPr>
              <a:t> </a:t>
            </a:r>
            <a:r>
              <a:rPr sz="2100" spc="-40" dirty="0">
                <a:latin typeface="Arial"/>
                <a:cs typeface="Arial"/>
              </a:rPr>
              <a:t>(rise/run)</a:t>
            </a:r>
            <a:r>
              <a:rPr sz="2100" spc="-7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=</a:t>
            </a:r>
            <a:r>
              <a:rPr sz="2100" spc="-370" dirty="0">
                <a:latin typeface="Arial"/>
                <a:cs typeface="Arial"/>
              </a:rPr>
              <a:t> </a:t>
            </a:r>
            <a:r>
              <a:rPr sz="2100" spc="-30" dirty="0">
                <a:latin typeface="Arial"/>
                <a:cs typeface="Arial"/>
              </a:rPr>
              <a:t>(y</a:t>
            </a:r>
            <a:r>
              <a:rPr sz="2100" spc="-44" baseline="-11904" dirty="0">
                <a:latin typeface="Arial"/>
                <a:cs typeface="Arial"/>
              </a:rPr>
              <a:t>j</a:t>
            </a:r>
            <a:r>
              <a:rPr sz="2100" spc="-135" baseline="-11904" dirty="0">
                <a:latin typeface="Arial"/>
                <a:cs typeface="Arial"/>
              </a:rPr>
              <a:t> </a:t>
            </a:r>
            <a:r>
              <a:rPr sz="2100" baseline="-11904" dirty="0">
                <a:latin typeface="Arial"/>
                <a:cs typeface="Arial"/>
              </a:rPr>
              <a:t>–</a:t>
            </a:r>
            <a:r>
              <a:rPr sz="2100" spc="-352" baseline="-11904" dirty="0">
                <a:latin typeface="Arial"/>
                <a:cs typeface="Arial"/>
              </a:rPr>
              <a:t> </a:t>
            </a:r>
            <a:r>
              <a:rPr sz="2100" spc="-30" dirty="0">
                <a:latin typeface="Arial"/>
                <a:cs typeface="Arial"/>
              </a:rPr>
              <a:t>y</a:t>
            </a:r>
            <a:r>
              <a:rPr sz="2100" spc="-44" baseline="-11904" dirty="0">
                <a:latin typeface="Arial"/>
                <a:cs typeface="Arial"/>
              </a:rPr>
              <a:t>i)</a:t>
            </a:r>
            <a:r>
              <a:rPr sz="2100" spc="-150" baseline="-11904" dirty="0">
                <a:latin typeface="Arial"/>
                <a:cs typeface="Arial"/>
              </a:rPr>
              <a:t> </a:t>
            </a:r>
            <a:r>
              <a:rPr sz="2100" baseline="-11904" dirty="0">
                <a:latin typeface="Arial"/>
                <a:cs typeface="Arial"/>
              </a:rPr>
              <a:t>/</a:t>
            </a:r>
            <a:r>
              <a:rPr sz="2100" spc="104" baseline="-11904" dirty="0">
                <a:latin typeface="Arial"/>
                <a:cs typeface="Arial"/>
              </a:rPr>
              <a:t> </a:t>
            </a:r>
            <a:r>
              <a:rPr sz="2100" spc="-45" dirty="0">
                <a:latin typeface="Arial"/>
                <a:cs typeface="Arial"/>
              </a:rPr>
              <a:t>(x</a:t>
            </a:r>
            <a:r>
              <a:rPr sz="2100" spc="-67" baseline="-11904" dirty="0">
                <a:latin typeface="Arial"/>
                <a:cs typeface="Arial"/>
              </a:rPr>
              <a:t>j</a:t>
            </a:r>
            <a:r>
              <a:rPr sz="2100" spc="-179" baseline="-11904" dirty="0">
                <a:latin typeface="Arial"/>
                <a:cs typeface="Arial"/>
              </a:rPr>
              <a:t> </a:t>
            </a:r>
            <a:r>
              <a:rPr sz="2100" spc="-37" baseline="-11904" dirty="0">
                <a:latin typeface="Arial"/>
                <a:cs typeface="Arial"/>
              </a:rPr>
              <a:t>–</a:t>
            </a:r>
            <a:r>
              <a:rPr sz="2100" spc="-25" dirty="0">
                <a:latin typeface="Arial"/>
                <a:cs typeface="Arial"/>
              </a:rPr>
              <a:t>x</a:t>
            </a:r>
            <a:r>
              <a:rPr sz="2100" spc="-37" baseline="-11904" dirty="0">
                <a:latin typeface="Arial"/>
                <a:cs typeface="Arial"/>
              </a:rPr>
              <a:t>i</a:t>
            </a:r>
            <a:r>
              <a:rPr sz="2100" spc="-25" dirty="0">
                <a:latin typeface="Arial"/>
                <a:cs typeface="Arial"/>
              </a:rPr>
              <a:t>)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ts val="2510"/>
              </a:lnSpc>
            </a:pPr>
            <a:r>
              <a:rPr sz="2100" dirty="0">
                <a:latin typeface="Arial"/>
                <a:cs typeface="Arial"/>
              </a:rPr>
              <a:t>b</a:t>
            </a:r>
            <a:r>
              <a:rPr sz="2100" spc="-145" dirty="0">
                <a:latin typeface="Arial"/>
                <a:cs typeface="Arial"/>
              </a:rPr>
              <a:t> </a:t>
            </a:r>
            <a:r>
              <a:rPr sz="2100" spc="-60" dirty="0">
                <a:latin typeface="Arial"/>
                <a:cs typeface="Arial"/>
              </a:rPr>
              <a:t>is</a:t>
            </a:r>
            <a:r>
              <a:rPr sz="2100" spc="-220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the</a:t>
            </a:r>
            <a:r>
              <a:rPr sz="2100" spc="-60" dirty="0">
                <a:latin typeface="Arial"/>
                <a:cs typeface="Arial"/>
              </a:rPr>
              <a:t> </a:t>
            </a:r>
            <a:r>
              <a:rPr sz="2100" spc="-25" dirty="0">
                <a:latin typeface="Arial"/>
                <a:cs typeface="Arial"/>
              </a:rPr>
              <a:t>point</a:t>
            </a:r>
            <a:r>
              <a:rPr sz="2100" spc="-45" dirty="0">
                <a:latin typeface="Arial"/>
                <a:cs typeface="Arial"/>
              </a:rPr>
              <a:t> </a:t>
            </a:r>
            <a:r>
              <a:rPr sz="2100" spc="-60" dirty="0">
                <a:latin typeface="Arial"/>
                <a:cs typeface="Arial"/>
              </a:rPr>
              <a:t>where</a:t>
            </a:r>
            <a:r>
              <a:rPr sz="2100" spc="-14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x</a:t>
            </a:r>
            <a:r>
              <a:rPr sz="2100" spc="-29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=</a:t>
            </a:r>
            <a:r>
              <a:rPr sz="2100" spc="-37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0</a:t>
            </a:r>
            <a:r>
              <a:rPr sz="2100" spc="-225" dirty="0">
                <a:latin typeface="Arial"/>
                <a:cs typeface="Arial"/>
              </a:rPr>
              <a:t> </a:t>
            </a:r>
            <a:r>
              <a:rPr sz="2100" spc="-75" dirty="0">
                <a:latin typeface="Arial"/>
                <a:cs typeface="Arial"/>
              </a:rPr>
              <a:t>and</a:t>
            </a:r>
            <a:r>
              <a:rPr sz="2100" spc="-21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y</a:t>
            </a:r>
            <a:r>
              <a:rPr sz="2100" spc="-204" dirty="0">
                <a:latin typeface="Arial"/>
                <a:cs typeface="Arial"/>
              </a:rPr>
              <a:t> </a:t>
            </a:r>
            <a:r>
              <a:rPr sz="2100" spc="-75" dirty="0">
                <a:latin typeface="Arial"/>
                <a:cs typeface="Arial"/>
              </a:rPr>
              <a:t>intersects</a:t>
            </a:r>
            <a:r>
              <a:rPr sz="2100" spc="-155" dirty="0">
                <a:latin typeface="Arial"/>
                <a:cs typeface="Arial"/>
              </a:rPr>
              <a:t> </a:t>
            </a:r>
            <a:r>
              <a:rPr sz="2100" spc="-20" dirty="0">
                <a:latin typeface="Arial"/>
                <a:cs typeface="Arial"/>
              </a:rPr>
              <a:t>the</a:t>
            </a:r>
            <a:r>
              <a:rPr sz="2100" spc="-254" dirty="0">
                <a:latin typeface="Arial"/>
                <a:cs typeface="Arial"/>
              </a:rPr>
              <a:t> </a:t>
            </a:r>
            <a:r>
              <a:rPr sz="2100" spc="-105" dirty="0">
                <a:latin typeface="Arial"/>
                <a:cs typeface="Arial"/>
              </a:rPr>
              <a:t>y-axis</a:t>
            </a:r>
            <a:endParaRPr sz="2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08463" y="1525015"/>
            <a:ext cx="3403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latin typeface="Arial"/>
                <a:cs typeface="Arial"/>
              </a:rPr>
              <a:t>x</a:t>
            </a:r>
            <a:r>
              <a:rPr sz="1500" spc="-44" baseline="-11111" dirty="0">
                <a:latin typeface="Arial"/>
                <a:cs typeface="Arial"/>
              </a:rPr>
              <a:t>j</a:t>
            </a:r>
            <a:r>
              <a:rPr sz="1500" spc="-30" dirty="0">
                <a:latin typeface="Arial"/>
                <a:cs typeface="Arial"/>
              </a:rPr>
              <a:t>,</a:t>
            </a:r>
            <a:r>
              <a:rPr sz="1500" spc="-250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y</a:t>
            </a:r>
            <a:r>
              <a:rPr sz="1500" spc="-22" baseline="-11111" dirty="0">
                <a:latin typeface="Arial"/>
                <a:cs typeface="Arial"/>
              </a:rPr>
              <a:t>j</a:t>
            </a:r>
            <a:endParaRPr sz="1500" baseline="-11111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94200" y="1336040"/>
            <a:ext cx="1193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75268" y="2394204"/>
            <a:ext cx="3536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Arial"/>
                <a:cs typeface="Arial"/>
              </a:rPr>
              <a:t>(</a:t>
            </a:r>
            <a:r>
              <a:rPr sz="1400" spc="-105" dirty="0">
                <a:latin typeface="Arial"/>
                <a:cs typeface="Arial"/>
              </a:rPr>
              <a:t>0</a:t>
            </a:r>
            <a:r>
              <a:rPr sz="1400" spc="-60" dirty="0">
                <a:latin typeface="Arial"/>
                <a:cs typeface="Arial"/>
              </a:rPr>
              <a:t>,</a:t>
            </a:r>
            <a:r>
              <a:rPr sz="1400" spc="-75" dirty="0">
                <a:latin typeface="Arial"/>
                <a:cs typeface="Arial"/>
              </a:rPr>
              <a:t>b</a:t>
            </a:r>
            <a:r>
              <a:rPr sz="1400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39236" y="1890776"/>
            <a:ext cx="31242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25" dirty="0">
                <a:latin typeface="Arial"/>
                <a:cs typeface="Arial"/>
              </a:rPr>
              <a:t>x</a:t>
            </a:r>
            <a:r>
              <a:rPr sz="3150" spc="-330" baseline="15873" dirty="0">
                <a:latin typeface="Arial"/>
                <a:cs typeface="Arial"/>
              </a:rPr>
              <a:t>•</a:t>
            </a:r>
            <a:r>
              <a:rPr sz="1500" spc="45" dirty="0">
                <a:latin typeface="Arial"/>
                <a:cs typeface="Arial"/>
              </a:rPr>
              <a:t>,</a:t>
            </a:r>
            <a:r>
              <a:rPr sz="1500" dirty="0">
                <a:latin typeface="Arial"/>
                <a:cs typeface="Arial"/>
              </a:rPr>
              <a:t>y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21519" y="2082291"/>
            <a:ext cx="259079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170" algn="l"/>
              </a:tabLst>
            </a:pPr>
            <a:r>
              <a:rPr sz="1000" dirty="0">
                <a:latin typeface="Arial"/>
                <a:cs typeface="Arial"/>
              </a:rPr>
              <a:t>i	i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60025" y="1251203"/>
            <a:ext cx="2711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Arial"/>
                <a:cs typeface="Arial"/>
              </a:rPr>
              <a:t>r</a:t>
            </a:r>
            <a:r>
              <a:rPr sz="1400" spc="-55" dirty="0">
                <a:latin typeface="Arial"/>
                <a:cs typeface="Arial"/>
              </a:rPr>
              <a:t>u</a:t>
            </a:r>
            <a:r>
              <a:rPr sz="1400" dirty="0">
                <a:latin typeface="Arial"/>
                <a:cs typeface="Arial"/>
              </a:rPr>
              <a:t>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328885" y="1535315"/>
            <a:ext cx="812165" cy="17145"/>
          </a:xfrm>
          <a:custGeom>
            <a:avLst/>
            <a:gdLst/>
            <a:ahLst/>
            <a:cxnLst/>
            <a:rect l="l" t="t" r="r" b="b"/>
            <a:pathLst>
              <a:path w="812164" h="17144">
                <a:moveTo>
                  <a:pt x="812006" y="17145"/>
                </a:moveTo>
                <a:lnTo>
                  <a:pt x="0" y="0"/>
                </a:lnTo>
              </a:path>
            </a:pathLst>
          </a:custGeom>
          <a:ln w="1981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23183" y="1539887"/>
            <a:ext cx="5715" cy="424180"/>
          </a:xfrm>
          <a:custGeom>
            <a:avLst/>
            <a:gdLst/>
            <a:ahLst/>
            <a:cxnLst/>
            <a:rect l="l" t="t" r="r" b="b"/>
            <a:pathLst>
              <a:path w="5714" h="424180">
                <a:moveTo>
                  <a:pt x="5428" y="423863"/>
                </a:moveTo>
                <a:lnTo>
                  <a:pt x="0" y="0"/>
                </a:lnTo>
              </a:path>
            </a:pathLst>
          </a:custGeom>
          <a:ln w="1981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017100" y="1583436"/>
            <a:ext cx="279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0" dirty="0">
                <a:latin typeface="Arial"/>
                <a:cs typeface="Arial"/>
              </a:rPr>
              <a:t>rise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16223" y="4157471"/>
            <a:ext cx="188975" cy="204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88535" y="4157471"/>
            <a:ext cx="188975" cy="2042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483" y="1113280"/>
            <a:ext cx="8079867" cy="3049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1779" y="1638490"/>
            <a:ext cx="3960495" cy="1743075"/>
          </a:xfrm>
          <a:prstGeom prst="rect">
            <a:avLst/>
          </a:prstGeom>
          <a:ln w="47244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67945" marR="579755">
              <a:lnSpc>
                <a:spcPct val="98600"/>
              </a:lnSpc>
              <a:spcBef>
                <a:spcPts val="1255"/>
              </a:spcBef>
            </a:pPr>
            <a:r>
              <a:rPr sz="1400" spc="-75" dirty="0">
                <a:latin typeface="Arial"/>
                <a:cs typeface="Arial"/>
              </a:rPr>
              <a:t>Think </a:t>
            </a:r>
            <a:r>
              <a:rPr sz="1400" spc="-20" dirty="0">
                <a:latin typeface="Arial"/>
                <a:cs typeface="Arial"/>
              </a:rPr>
              <a:t>of </a:t>
            </a:r>
            <a:r>
              <a:rPr sz="1400" i="1" spc="-35" dirty="0">
                <a:latin typeface="Trebuchet MS"/>
                <a:cs typeface="Trebuchet MS"/>
              </a:rPr>
              <a:t>s</a:t>
            </a:r>
            <a:r>
              <a:rPr sz="1350" i="1" spc="-52" baseline="-12345" dirty="0">
                <a:latin typeface="Trebuchet MS"/>
                <a:cs typeface="Trebuchet MS"/>
              </a:rPr>
              <a:t>y </a:t>
            </a:r>
            <a:r>
              <a:rPr sz="1400" spc="-60" dirty="0">
                <a:latin typeface="Arial"/>
                <a:cs typeface="Arial"/>
              </a:rPr>
              <a:t>divided </a:t>
            </a:r>
            <a:r>
              <a:rPr sz="1400" spc="-45" dirty="0">
                <a:latin typeface="Arial"/>
                <a:cs typeface="Arial"/>
              </a:rPr>
              <a:t>by </a:t>
            </a:r>
            <a:r>
              <a:rPr sz="1400" i="1" spc="-35" dirty="0">
                <a:latin typeface="Trebuchet MS"/>
                <a:cs typeface="Trebuchet MS"/>
              </a:rPr>
              <a:t>s</a:t>
            </a:r>
            <a:r>
              <a:rPr sz="1350" i="1" spc="-52" baseline="-12345" dirty="0">
                <a:latin typeface="Trebuchet MS"/>
                <a:cs typeface="Trebuchet MS"/>
              </a:rPr>
              <a:t>x </a:t>
            </a:r>
            <a:r>
              <a:rPr sz="1400" spc="-30" dirty="0">
                <a:latin typeface="Arial"/>
                <a:cs typeface="Arial"/>
              </a:rPr>
              <a:t>asthe </a:t>
            </a:r>
            <a:r>
              <a:rPr sz="1400" spc="-55" dirty="0">
                <a:latin typeface="Arial"/>
                <a:cs typeface="Arial"/>
              </a:rPr>
              <a:t>variation  </a:t>
            </a:r>
            <a:r>
              <a:rPr sz="1400" spc="-80" dirty="0">
                <a:latin typeface="Arial"/>
                <a:cs typeface="Arial"/>
              </a:rPr>
              <a:t>(resembling</a:t>
            </a:r>
            <a:r>
              <a:rPr sz="1400" spc="-155" dirty="0">
                <a:latin typeface="Arial"/>
                <a:cs typeface="Arial"/>
              </a:rPr>
              <a:t> </a:t>
            </a:r>
            <a:r>
              <a:rPr sz="1400" spc="-95" dirty="0">
                <a:latin typeface="Arial"/>
                <a:cs typeface="Arial"/>
              </a:rPr>
              <a:t>change)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in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i="1" dirty="0">
                <a:latin typeface="Trebuchet MS"/>
                <a:cs typeface="Trebuchet MS"/>
              </a:rPr>
              <a:t>Y</a:t>
            </a:r>
            <a:r>
              <a:rPr sz="1400" i="1" spc="-260" dirty="0">
                <a:latin typeface="Trebuchet MS"/>
                <a:cs typeface="Trebuchet MS"/>
              </a:rPr>
              <a:t> </a:t>
            </a:r>
            <a:r>
              <a:rPr sz="1400" spc="-60" dirty="0">
                <a:latin typeface="Arial"/>
                <a:cs typeface="Arial"/>
              </a:rPr>
              <a:t>over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the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5" dirty="0">
                <a:latin typeface="Arial"/>
                <a:cs typeface="Arial"/>
              </a:rPr>
              <a:t>variation</a:t>
            </a:r>
            <a:r>
              <a:rPr sz="1400" spc="-11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in</a:t>
            </a:r>
            <a:r>
              <a:rPr sz="1400" spc="-235" dirty="0">
                <a:latin typeface="Arial"/>
                <a:cs typeface="Arial"/>
              </a:rPr>
              <a:t> </a:t>
            </a:r>
            <a:r>
              <a:rPr sz="1400" i="1" spc="-135" dirty="0">
                <a:latin typeface="Trebuchet MS"/>
                <a:cs typeface="Trebuchet MS"/>
              </a:rPr>
              <a:t>X,  </a:t>
            </a:r>
            <a:r>
              <a:rPr sz="1400" spc="-20" dirty="0">
                <a:latin typeface="Arial"/>
                <a:cs typeface="Arial"/>
              </a:rPr>
              <a:t>in </a:t>
            </a:r>
            <a:r>
              <a:rPr sz="1400" spc="-45" dirty="0">
                <a:latin typeface="Arial"/>
                <a:cs typeface="Arial"/>
              </a:rPr>
              <a:t>units </a:t>
            </a:r>
            <a:r>
              <a:rPr sz="1400" spc="-20" dirty="0">
                <a:latin typeface="Arial"/>
                <a:cs typeface="Arial"/>
              </a:rPr>
              <a:t>of </a:t>
            </a:r>
            <a:r>
              <a:rPr sz="1400" i="1" spc="-20" dirty="0">
                <a:latin typeface="Trebuchet MS"/>
                <a:cs typeface="Trebuchet MS"/>
              </a:rPr>
              <a:t>X</a:t>
            </a:r>
            <a:r>
              <a:rPr sz="1400" spc="-20" dirty="0">
                <a:latin typeface="Arial"/>
                <a:cs typeface="Arial"/>
              </a:rPr>
              <a:t>and </a:t>
            </a:r>
            <a:r>
              <a:rPr sz="1400" i="1" spc="-114" dirty="0">
                <a:latin typeface="Trebuchet MS"/>
                <a:cs typeface="Trebuchet MS"/>
              </a:rPr>
              <a:t>Y.</a:t>
            </a:r>
            <a:r>
              <a:rPr sz="1400" i="1" spc="-55" dirty="0">
                <a:latin typeface="Trebuchet MS"/>
                <a:cs typeface="Trebuchet MS"/>
              </a:rPr>
              <a:t> </a:t>
            </a:r>
            <a:r>
              <a:rPr sz="1400" spc="-85" dirty="0">
                <a:latin typeface="Arial"/>
                <a:cs typeface="Arial"/>
              </a:rPr>
              <a:t>RiseOver </a:t>
            </a:r>
            <a:r>
              <a:rPr sz="1400" spc="-80" dirty="0">
                <a:latin typeface="Arial"/>
                <a:cs typeface="Arial"/>
              </a:rPr>
              <a:t>Run!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1216" y="1736217"/>
            <a:ext cx="3488436" cy="944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82274" y="3088957"/>
            <a:ext cx="1367155" cy="0"/>
          </a:xfrm>
          <a:custGeom>
            <a:avLst/>
            <a:gdLst/>
            <a:ahLst/>
            <a:cxnLst/>
            <a:rect l="l" t="t" r="r" b="b"/>
            <a:pathLst>
              <a:path w="1367154">
                <a:moveTo>
                  <a:pt x="0" y="0"/>
                </a:moveTo>
                <a:lnTo>
                  <a:pt x="1366840" y="0"/>
                </a:lnTo>
              </a:path>
            </a:pathLst>
          </a:custGeom>
          <a:ln w="50292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3587" y="2600325"/>
            <a:ext cx="0" cy="506095"/>
          </a:xfrm>
          <a:custGeom>
            <a:avLst/>
            <a:gdLst/>
            <a:ahLst/>
            <a:cxnLst/>
            <a:rect l="l" t="t" r="r" b="b"/>
            <a:pathLst>
              <a:path h="506094">
                <a:moveTo>
                  <a:pt x="0" y="0"/>
                </a:moveTo>
                <a:lnTo>
                  <a:pt x="0" y="505968"/>
                </a:lnTo>
              </a:path>
            </a:pathLst>
          </a:custGeom>
          <a:ln w="37719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87009" y="2506027"/>
            <a:ext cx="113156" cy="1131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45584" y="2827020"/>
            <a:ext cx="1219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solidFill>
                  <a:srgbClr val="2E5496"/>
                </a:solidFill>
                <a:latin typeface="Arial"/>
                <a:cs typeface="Arial"/>
              </a:rPr>
              <a:t>Derivation </a:t>
            </a:r>
            <a:r>
              <a:rPr sz="1400" spc="-5" dirty="0">
                <a:solidFill>
                  <a:srgbClr val="2E5496"/>
                </a:solidFill>
                <a:latin typeface="Arial"/>
                <a:cs typeface="Arial"/>
              </a:rPr>
              <a:t>to</a:t>
            </a:r>
            <a:r>
              <a:rPr sz="1400" spc="-265" dirty="0">
                <a:solidFill>
                  <a:srgbClr val="2E5496"/>
                </a:solidFill>
                <a:latin typeface="Arial"/>
                <a:cs typeface="Arial"/>
              </a:rPr>
              <a:t> </a:t>
            </a:r>
            <a:r>
              <a:rPr sz="1400" spc="-40" dirty="0">
                <a:solidFill>
                  <a:srgbClr val="2E5496"/>
                </a:solidFill>
                <a:latin typeface="Arial"/>
                <a:cs typeface="Arial"/>
              </a:rPr>
              <a:t>this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924" y="259587"/>
            <a:ext cx="42202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135" dirty="0">
                <a:latin typeface="Arial Black"/>
                <a:cs typeface="Arial Black"/>
              </a:rPr>
              <a:t>Regression </a:t>
            </a:r>
            <a:r>
              <a:rPr sz="2800" b="0" spc="-95" dirty="0">
                <a:latin typeface="Arial Black"/>
                <a:cs typeface="Arial Black"/>
              </a:rPr>
              <a:t>Line </a:t>
            </a:r>
            <a:r>
              <a:rPr sz="2800" b="0" dirty="0">
                <a:latin typeface="Arial Black"/>
                <a:cs typeface="Arial Black"/>
              </a:rPr>
              <a:t>-</a:t>
            </a:r>
            <a:r>
              <a:rPr sz="2800" b="0" spc="-500" dirty="0">
                <a:latin typeface="Arial Black"/>
                <a:cs typeface="Arial Black"/>
              </a:rPr>
              <a:t> </a:t>
            </a:r>
            <a:r>
              <a:rPr sz="2800" b="0" spc="-120" dirty="0">
                <a:latin typeface="Arial Black"/>
                <a:cs typeface="Arial Black"/>
              </a:rPr>
              <a:t>Slope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59486"/>
            <a:ext cx="9144000" cy="42245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259" y="125984"/>
            <a:ext cx="87528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60" dirty="0">
                <a:latin typeface="Arial"/>
                <a:cs typeface="Arial"/>
              </a:rPr>
              <a:t>Let’s</a:t>
            </a:r>
            <a:r>
              <a:rPr sz="1500" b="1" spc="-145" dirty="0">
                <a:latin typeface="Arial"/>
                <a:cs typeface="Arial"/>
              </a:rPr>
              <a:t> </a:t>
            </a:r>
            <a:r>
              <a:rPr sz="1500" b="1" spc="-50" dirty="0">
                <a:latin typeface="Arial"/>
                <a:cs typeface="Arial"/>
              </a:rPr>
              <a:t>create</a:t>
            </a:r>
            <a:r>
              <a:rPr sz="1500" b="1" spc="-110" dirty="0">
                <a:latin typeface="Arial"/>
                <a:cs typeface="Arial"/>
              </a:rPr>
              <a:t> </a:t>
            </a:r>
            <a:r>
              <a:rPr sz="1500" b="1" dirty="0">
                <a:latin typeface="Arial"/>
                <a:cs typeface="Arial"/>
              </a:rPr>
              <a:t>a</a:t>
            </a:r>
            <a:r>
              <a:rPr sz="1500" b="1" spc="-215" dirty="0">
                <a:latin typeface="Arial"/>
                <a:cs typeface="Arial"/>
              </a:rPr>
              <a:t> </a:t>
            </a:r>
            <a:r>
              <a:rPr sz="1500" b="1" spc="-30" dirty="0">
                <a:latin typeface="Arial"/>
                <a:cs typeface="Arial"/>
              </a:rPr>
              <a:t>table</a:t>
            </a:r>
            <a:r>
              <a:rPr sz="1500" b="1" spc="-6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of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55" dirty="0">
                <a:latin typeface="Arial"/>
                <a:cs typeface="Arial"/>
              </a:rPr>
              <a:t>calculations</a:t>
            </a:r>
            <a:r>
              <a:rPr sz="1500" b="1" spc="-114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that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30" dirty="0">
                <a:latin typeface="Arial"/>
                <a:cs typeface="Arial"/>
              </a:rPr>
              <a:t>we</a:t>
            </a:r>
            <a:r>
              <a:rPr sz="1500" b="1" spc="-105" dirty="0">
                <a:latin typeface="Arial"/>
                <a:cs typeface="Arial"/>
              </a:rPr>
              <a:t> </a:t>
            </a:r>
            <a:r>
              <a:rPr sz="1500" b="1" spc="-60" dirty="0">
                <a:latin typeface="Arial"/>
                <a:cs typeface="Arial"/>
              </a:rPr>
              <a:t>can</a:t>
            </a:r>
            <a:r>
              <a:rPr sz="1500" b="1" spc="-190" dirty="0">
                <a:latin typeface="Arial"/>
                <a:cs typeface="Arial"/>
              </a:rPr>
              <a:t> </a:t>
            </a:r>
            <a:r>
              <a:rPr sz="1500" b="1" spc="-65" dirty="0">
                <a:latin typeface="Arial"/>
                <a:cs typeface="Arial"/>
              </a:rPr>
              <a:t>use</a:t>
            </a:r>
            <a:r>
              <a:rPr sz="1500" b="1" spc="-185" dirty="0">
                <a:latin typeface="Arial"/>
                <a:cs typeface="Arial"/>
              </a:rPr>
              <a:t> </a:t>
            </a:r>
            <a:r>
              <a:rPr sz="1500" b="1" spc="5" dirty="0">
                <a:latin typeface="Arial"/>
                <a:cs typeface="Arial"/>
              </a:rPr>
              <a:t>to</a:t>
            </a:r>
            <a:r>
              <a:rPr sz="1500" b="1" spc="15" dirty="0">
                <a:latin typeface="Arial"/>
                <a:cs typeface="Arial"/>
              </a:rPr>
              <a:t> </a:t>
            </a:r>
            <a:r>
              <a:rPr sz="1500" b="1" spc="-55" dirty="0">
                <a:latin typeface="Arial"/>
                <a:cs typeface="Arial"/>
              </a:rPr>
              <a:t>calculate</a:t>
            </a:r>
            <a:r>
              <a:rPr sz="1500" b="1" spc="-114" dirty="0">
                <a:latin typeface="Arial"/>
                <a:cs typeface="Arial"/>
              </a:rPr>
              <a:t> </a:t>
            </a:r>
            <a:r>
              <a:rPr sz="1500" b="1" spc="-15" dirty="0">
                <a:latin typeface="Arial"/>
                <a:cs typeface="Arial"/>
              </a:rPr>
              <a:t>the</a:t>
            </a:r>
            <a:r>
              <a:rPr sz="1500" b="1" spc="-30" dirty="0">
                <a:latin typeface="Arial"/>
                <a:cs typeface="Arial"/>
              </a:rPr>
              <a:t> </a:t>
            </a:r>
            <a:r>
              <a:rPr sz="1500" b="1" spc="-55" dirty="0">
                <a:latin typeface="Arial"/>
                <a:cs typeface="Arial"/>
              </a:rPr>
              <a:t>slope</a:t>
            </a:r>
            <a:r>
              <a:rPr sz="1500" b="1" spc="-125" dirty="0">
                <a:latin typeface="Arial"/>
                <a:cs typeface="Arial"/>
              </a:rPr>
              <a:t> </a:t>
            </a:r>
            <a:r>
              <a:rPr sz="1500" b="1" spc="-5" dirty="0">
                <a:latin typeface="Arial"/>
                <a:cs typeface="Arial"/>
              </a:rPr>
              <a:t>of</a:t>
            </a:r>
            <a:r>
              <a:rPr sz="1500" b="1" spc="-10" dirty="0">
                <a:latin typeface="Arial"/>
                <a:cs typeface="Arial"/>
              </a:rPr>
              <a:t> </a:t>
            </a:r>
            <a:r>
              <a:rPr sz="1500" b="1" spc="-15" dirty="0">
                <a:latin typeface="Arial"/>
                <a:cs typeface="Arial"/>
              </a:rPr>
              <a:t>the</a:t>
            </a:r>
            <a:r>
              <a:rPr sz="1500" b="1" spc="-35" dirty="0">
                <a:latin typeface="Arial"/>
                <a:cs typeface="Arial"/>
              </a:rPr>
              <a:t> </a:t>
            </a:r>
            <a:r>
              <a:rPr sz="1500" b="1" spc="-65" dirty="0">
                <a:latin typeface="Arial"/>
                <a:cs typeface="Arial"/>
              </a:rPr>
              <a:t>regression</a:t>
            </a:r>
            <a:r>
              <a:rPr sz="1500" b="1" spc="-140" dirty="0">
                <a:latin typeface="Arial"/>
                <a:cs typeface="Arial"/>
              </a:rPr>
              <a:t> </a:t>
            </a:r>
            <a:r>
              <a:rPr sz="1500" b="1" spc="-20" dirty="0">
                <a:latin typeface="Arial"/>
                <a:cs typeface="Arial"/>
              </a:rPr>
              <a:t>(best-fit)line.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7495" y="930402"/>
            <a:ext cx="7776972" cy="3294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6358" y="947547"/>
            <a:ext cx="8052434" cy="3371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4455" y="165608"/>
            <a:ext cx="843470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695" marR="5080" indent="-213995">
              <a:lnSpc>
                <a:spcPct val="100000"/>
              </a:lnSpc>
              <a:spcBef>
                <a:spcPts val="100"/>
              </a:spcBef>
              <a:buChar char="•"/>
              <a:tabLst>
                <a:tab pos="226060" algn="l"/>
                <a:tab pos="226695" algn="l"/>
              </a:tabLst>
            </a:pPr>
            <a:r>
              <a:rPr sz="1500" spc="-40" dirty="0">
                <a:latin typeface="Arial"/>
                <a:cs typeface="Arial"/>
              </a:rPr>
              <a:t>Now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-5" dirty="0">
                <a:latin typeface="Arial"/>
                <a:cs typeface="Arial"/>
              </a:rPr>
              <a:t>that</a:t>
            </a:r>
            <a:r>
              <a:rPr sz="1500" spc="-75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we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-75" dirty="0">
                <a:latin typeface="Arial"/>
                <a:cs typeface="Arial"/>
              </a:rPr>
              <a:t>have</a:t>
            </a:r>
            <a:r>
              <a:rPr sz="1500" spc="-175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the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55" dirty="0">
                <a:latin typeface="Arial"/>
                <a:cs typeface="Arial"/>
              </a:rPr>
              <a:t>slope,</a:t>
            </a:r>
            <a:r>
              <a:rPr sz="1500" spc="-145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we</a:t>
            </a:r>
            <a:r>
              <a:rPr sz="1500" spc="-140" dirty="0">
                <a:latin typeface="Arial"/>
                <a:cs typeface="Arial"/>
              </a:rPr>
              <a:t> </a:t>
            </a:r>
            <a:r>
              <a:rPr sz="1500" spc="-65" dirty="0">
                <a:latin typeface="Arial"/>
                <a:cs typeface="Arial"/>
              </a:rPr>
              <a:t>can</a:t>
            </a:r>
            <a:r>
              <a:rPr sz="1500" spc="-165" dirty="0">
                <a:latin typeface="Arial"/>
                <a:cs typeface="Arial"/>
              </a:rPr>
              <a:t> </a:t>
            </a:r>
            <a:r>
              <a:rPr sz="1500" spc="-55" dirty="0">
                <a:latin typeface="Arial"/>
                <a:cs typeface="Arial"/>
              </a:rPr>
              <a:t>calculate</a:t>
            </a:r>
            <a:r>
              <a:rPr sz="1500" spc="-120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the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35" dirty="0">
                <a:latin typeface="Arial"/>
                <a:cs typeface="Arial"/>
              </a:rPr>
              <a:t>y-intercept</a:t>
            </a:r>
            <a:r>
              <a:rPr sz="1500" spc="-130" dirty="0">
                <a:latin typeface="Arial"/>
                <a:cs typeface="Arial"/>
              </a:rPr>
              <a:t> </a:t>
            </a:r>
            <a:r>
              <a:rPr sz="1500" spc="-85" dirty="0">
                <a:latin typeface="Arial"/>
                <a:cs typeface="Arial"/>
              </a:rPr>
              <a:t>because</a:t>
            </a:r>
            <a:r>
              <a:rPr sz="1500" spc="-180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we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-35" dirty="0">
                <a:latin typeface="Arial"/>
                <a:cs typeface="Arial"/>
              </a:rPr>
              <a:t>know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dirty="0">
                <a:latin typeface="Arial"/>
                <a:cs typeface="Arial"/>
              </a:rPr>
              <a:t>1</a:t>
            </a:r>
            <a:r>
              <a:rPr sz="1500" spc="-160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point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on</a:t>
            </a:r>
            <a:r>
              <a:rPr sz="1500" spc="-135" dirty="0">
                <a:latin typeface="Arial"/>
                <a:cs typeface="Arial"/>
              </a:rPr>
              <a:t> </a:t>
            </a:r>
            <a:r>
              <a:rPr sz="1500" spc="-15" dirty="0">
                <a:latin typeface="Arial"/>
                <a:cs typeface="Arial"/>
              </a:rPr>
              <a:t>the</a:t>
            </a:r>
            <a:r>
              <a:rPr sz="1500" spc="-90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line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-60" dirty="0">
                <a:latin typeface="Arial"/>
                <a:cs typeface="Arial"/>
              </a:rPr>
              <a:t>already  </a:t>
            </a:r>
            <a:r>
              <a:rPr sz="1500" spc="-65" dirty="0">
                <a:latin typeface="Arial"/>
                <a:cs typeface="Arial"/>
              </a:rPr>
              <a:t>(74,10).</a:t>
            </a:r>
            <a:endParaRPr sz="1500">
              <a:latin typeface="Arial"/>
              <a:cs typeface="Arial"/>
            </a:endParaRPr>
          </a:p>
          <a:p>
            <a:pPr marL="269875" indent="-257175">
              <a:lnSpc>
                <a:spcPct val="100000"/>
              </a:lnSpc>
              <a:buChar char="•"/>
              <a:tabLst>
                <a:tab pos="269240" algn="l"/>
                <a:tab pos="269875" algn="l"/>
              </a:tabLst>
            </a:pPr>
            <a:r>
              <a:rPr sz="1500" spc="-35" dirty="0">
                <a:latin typeface="Arial"/>
                <a:cs typeface="Arial"/>
              </a:rPr>
              <a:t>What</a:t>
            </a:r>
            <a:r>
              <a:rPr sz="1500" spc="-105" dirty="0">
                <a:latin typeface="Arial"/>
                <a:cs typeface="Arial"/>
              </a:rPr>
              <a:t> </a:t>
            </a:r>
            <a:r>
              <a:rPr sz="1500" spc="-25" dirty="0">
                <a:latin typeface="Arial"/>
                <a:cs typeface="Arial"/>
              </a:rPr>
              <a:t>do</a:t>
            </a:r>
            <a:r>
              <a:rPr sz="1500" spc="-95" dirty="0">
                <a:latin typeface="Arial"/>
                <a:cs typeface="Arial"/>
              </a:rPr>
              <a:t> </a:t>
            </a:r>
            <a:r>
              <a:rPr sz="1500" spc="-30" dirty="0">
                <a:latin typeface="Arial"/>
                <a:cs typeface="Arial"/>
              </a:rPr>
              <a:t>we</a:t>
            </a:r>
            <a:r>
              <a:rPr sz="1500" spc="-114" dirty="0">
                <a:latin typeface="Arial"/>
                <a:cs typeface="Arial"/>
              </a:rPr>
              <a:t> </a:t>
            </a:r>
            <a:r>
              <a:rPr sz="1500" spc="-45" dirty="0">
                <a:latin typeface="Arial"/>
                <a:cs typeface="Arial"/>
              </a:rPr>
              <a:t>call</a:t>
            </a:r>
            <a:r>
              <a:rPr sz="1500" spc="-254" dirty="0">
                <a:latin typeface="Arial"/>
                <a:cs typeface="Arial"/>
              </a:rPr>
              <a:t> </a:t>
            </a:r>
            <a:r>
              <a:rPr sz="1500" spc="-85" dirty="0">
                <a:latin typeface="Arial"/>
                <a:cs typeface="Arial"/>
              </a:rPr>
              <a:t>74,10?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7069" y="1173352"/>
            <a:ext cx="6339078" cy="35495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-3175" y="207771"/>
            <a:ext cx="91503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indent="-214629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6695" algn="l"/>
                <a:tab pos="227329" algn="l"/>
              </a:tabLst>
            </a:pPr>
            <a:r>
              <a:rPr sz="1600" b="1" spc="-55" dirty="0">
                <a:latin typeface="Arial"/>
                <a:cs typeface="Arial"/>
              </a:rPr>
              <a:t>(74,10) </a:t>
            </a:r>
            <a:r>
              <a:rPr sz="1600" b="1" spc="-35" dirty="0">
                <a:latin typeface="Arial"/>
                <a:cs typeface="Arial"/>
              </a:rPr>
              <a:t>is </a:t>
            </a:r>
            <a:r>
              <a:rPr sz="1600" b="1" spc="-15" dirty="0">
                <a:latin typeface="Arial"/>
                <a:cs typeface="Arial"/>
              </a:rPr>
              <a:t>the</a:t>
            </a:r>
            <a:r>
              <a:rPr sz="1600" b="1" spc="-24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Centroid.</a:t>
            </a:r>
            <a:endParaRPr sz="1600">
              <a:latin typeface="Arial"/>
              <a:cs typeface="Arial"/>
            </a:endParaRPr>
          </a:p>
          <a:p>
            <a:pPr marL="227329" indent="-214629">
              <a:lnSpc>
                <a:spcPct val="100000"/>
              </a:lnSpc>
              <a:buFont typeface="Arial"/>
              <a:buChar char="•"/>
              <a:tabLst>
                <a:tab pos="226695" algn="l"/>
                <a:tab pos="227329" algn="l"/>
              </a:tabLst>
            </a:pPr>
            <a:r>
              <a:rPr sz="1600" b="1" spc="-60" dirty="0">
                <a:latin typeface="Arial"/>
                <a:cs typeface="Arial"/>
              </a:rPr>
              <a:t>For</a:t>
            </a:r>
            <a:r>
              <a:rPr sz="1600" b="1" spc="-160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comparison,</a:t>
            </a:r>
            <a:r>
              <a:rPr sz="1600" b="1" spc="-100" dirty="0">
                <a:latin typeface="Arial"/>
                <a:cs typeface="Arial"/>
              </a:rPr>
              <a:t> </a:t>
            </a:r>
            <a:r>
              <a:rPr sz="1600" b="1" spc="-95" dirty="0">
                <a:latin typeface="Arial"/>
                <a:cs typeface="Arial"/>
              </a:rPr>
              <a:t>Excel</a:t>
            </a:r>
            <a:r>
              <a:rPr sz="1600" b="1" spc="-21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has</a:t>
            </a:r>
            <a:r>
              <a:rPr sz="1600" b="1" spc="-195" dirty="0">
                <a:latin typeface="Arial"/>
                <a:cs typeface="Arial"/>
              </a:rPr>
              <a:t> </a:t>
            </a:r>
            <a:r>
              <a:rPr sz="1600" b="1" spc="-55" dirty="0">
                <a:latin typeface="Arial"/>
                <a:cs typeface="Arial"/>
              </a:rPr>
              <a:t>calculated</a:t>
            </a:r>
            <a:r>
              <a:rPr sz="1600" b="1" spc="-105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the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spc="-65" dirty="0">
                <a:latin typeface="Arial"/>
                <a:cs typeface="Arial"/>
              </a:rPr>
              <a:t>regression</a:t>
            </a:r>
            <a:r>
              <a:rPr sz="1600" b="1" spc="-130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equation</a:t>
            </a:r>
            <a:r>
              <a:rPr sz="1600" b="1" spc="-70" dirty="0">
                <a:latin typeface="Arial"/>
                <a:cs typeface="Arial"/>
              </a:rPr>
              <a:t> </a:t>
            </a:r>
            <a:r>
              <a:rPr sz="1600" b="1" spc="-40" dirty="0">
                <a:latin typeface="Arial"/>
                <a:cs typeface="Arial"/>
              </a:rPr>
              <a:t>very</a:t>
            </a:r>
            <a:r>
              <a:rPr sz="1600" b="1" spc="-95" dirty="0">
                <a:latin typeface="Arial"/>
                <a:cs typeface="Arial"/>
              </a:rPr>
              <a:t> </a:t>
            </a:r>
            <a:r>
              <a:rPr sz="1600" b="1" spc="-70" dirty="0">
                <a:latin typeface="Arial"/>
                <a:cs typeface="Arial"/>
              </a:rPr>
              <a:t>close</a:t>
            </a:r>
            <a:r>
              <a:rPr sz="1600" b="1" spc="-155" dirty="0">
                <a:latin typeface="Arial"/>
                <a:cs typeface="Arial"/>
              </a:rPr>
              <a:t> </a:t>
            </a:r>
            <a:r>
              <a:rPr sz="1600" b="1" spc="5" dirty="0">
                <a:latin typeface="Arial"/>
                <a:cs typeface="Arial"/>
              </a:rPr>
              <a:t>to</a:t>
            </a:r>
            <a:r>
              <a:rPr sz="1600" b="1" spc="35" dirty="0">
                <a:latin typeface="Arial"/>
                <a:cs typeface="Arial"/>
              </a:rPr>
              <a:t> </a:t>
            </a:r>
            <a:r>
              <a:rPr sz="1600" b="1" spc="-20" dirty="0">
                <a:latin typeface="Arial"/>
                <a:cs typeface="Arial"/>
              </a:rPr>
              <a:t>our</a:t>
            </a:r>
            <a:r>
              <a:rPr sz="1600" b="1" spc="-3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manual</a:t>
            </a:r>
            <a:r>
              <a:rPr sz="1600" b="1" spc="-175" dirty="0">
                <a:latin typeface="Arial"/>
                <a:cs typeface="Arial"/>
              </a:rPr>
              <a:t> </a:t>
            </a:r>
            <a:r>
              <a:rPr sz="1600" b="1" spc="-50" dirty="0">
                <a:latin typeface="Arial"/>
                <a:cs typeface="Arial"/>
              </a:rPr>
              <a:t>calculation.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077" y="965200"/>
            <a:ext cx="8919324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9587"/>
            <a:ext cx="40582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-70" dirty="0">
                <a:latin typeface="Arial"/>
                <a:cs typeface="Arial"/>
              </a:rPr>
              <a:t>Meaning </a:t>
            </a:r>
            <a:r>
              <a:rPr sz="2800" b="0" spc="-5" dirty="0">
                <a:latin typeface="Arial"/>
                <a:cs typeface="Arial"/>
              </a:rPr>
              <a:t>of </a:t>
            </a:r>
            <a:r>
              <a:rPr sz="2800" b="0" spc="-25" dirty="0">
                <a:latin typeface="Arial"/>
                <a:cs typeface="Arial"/>
              </a:rPr>
              <a:t>our</a:t>
            </a:r>
            <a:r>
              <a:rPr sz="2800" b="0" spc="-480" dirty="0">
                <a:latin typeface="Arial"/>
                <a:cs typeface="Arial"/>
              </a:rPr>
              <a:t> </a:t>
            </a:r>
            <a:r>
              <a:rPr sz="2800" b="0" spc="-105" dirty="0">
                <a:latin typeface="Arial"/>
                <a:cs typeface="Arial"/>
              </a:rPr>
              <a:t>equation….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00" y="1874011"/>
            <a:ext cx="1667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24242"/>
                </a:solidFill>
                <a:latin typeface="Arial"/>
                <a:cs typeface="Arial"/>
              </a:rPr>
              <a:t>Y = 2 +</a:t>
            </a: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24242"/>
                </a:solidFill>
                <a:latin typeface="Arial"/>
                <a:cs typeface="Arial"/>
              </a:rPr>
              <a:t>3(X)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2160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What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is 2</a:t>
            </a:r>
            <a:r>
              <a:rPr sz="2400" b="0" spc="-9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here?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929837" y="1382737"/>
          <a:ext cx="3793490" cy="32397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/>
                <a:gridCol w="1896745"/>
              </a:tblGrid>
              <a:tr h="486409">
                <a:tc gridSpan="2">
                  <a:txBody>
                    <a:bodyPr/>
                    <a:lstStyle/>
                    <a:p>
                      <a:pPr marL="868044">
                        <a:lnSpc>
                          <a:spcPct val="100000"/>
                        </a:lnSpc>
                        <a:spcBef>
                          <a:spcPts val="440"/>
                        </a:spcBef>
                        <a:tabLst>
                          <a:tab pos="2747645" algn="l"/>
                        </a:tabLst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x</a:t>
                      </a:r>
                      <a:r>
                        <a:rPr sz="2400" b="1" dirty="0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21753"/>
            <a:ext cx="9144000" cy="4421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9587"/>
            <a:ext cx="2618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0" spc="10" dirty="0">
                <a:latin typeface="Arial"/>
                <a:cs typeface="Arial"/>
              </a:rPr>
              <a:t>SST=</a:t>
            </a:r>
            <a:r>
              <a:rPr sz="2800" b="0" spc="-675" dirty="0">
                <a:latin typeface="Arial"/>
                <a:cs typeface="Arial"/>
              </a:rPr>
              <a:t> </a:t>
            </a:r>
            <a:r>
              <a:rPr sz="2800" b="0" spc="-65" dirty="0">
                <a:latin typeface="Arial"/>
                <a:cs typeface="Arial"/>
              </a:rPr>
              <a:t>SSR+ </a:t>
            </a:r>
            <a:r>
              <a:rPr sz="2800" b="0" spc="-125" dirty="0">
                <a:latin typeface="Arial"/>
                <a:cs typeface="Arial"/>
              </a:rPr>
              <a:t>SSE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6382" y="1022985"/>
            <a:ext cx="7813548" cy="3363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B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36902" y="2147316"/>
            <a:ext cx="50425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235" dirty="0">
                <a:solidFill>
                  <a:srgbClr val="FFFFFF"/>
                </a:solidFill>
                <a:latin typeface="Arial"/>
                <a:cs typeface="Arial"/>
              </a:rPr>
              <a:t>Gradient</a:t>
            </a:r>
            <a:r>
              <a:rPr sz="4400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210" dirty="0">
                <a:solidFill>
                  <a:srgbClr val="FFFFFF"/>
                </a:solidFill>
                <a:latin typeface="Arial"/>
                <a:cs typeface="Arial"/>
              </a:rPr>
              <a:t>Descent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89303"/>
            <a:ext cx="7863840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49250" marR="5080" indent="-336550">
              <a:lnSpc>
                <a:spcPts val="1989"/>
              </a:lnSpc>
              <a:spcBef>
                <a:spcPts val="204"/>
              </a:spcBef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700" b="1" spc="-5" dirty="0">
                <a:latin typeface="Arial"/>
                <a:cs typeface="Arial"/>
              </a:rPr>
              <a:t>Gradient descent </a:t>
            </a:r>
            <a:r>
              <a:rPr sz="1700" spc="-5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first-order iterative optimization algorithm </a:t>
            </a:r>
            <a:r>
              <a:rPr sz="1700" dirty="0">
                <a:latin typeface="Arial"/>
                <a:cs typeface="Arial"/>
              </a:rPr>
              <a:t>for </a:t>
            </a:r>
            <a:r>
              <a:rPr sz="1700" spc="-5" dirty="0">
                <a:latin typeface="Arial"/>
                <a:cs typeface="Arial"/>
              </a:rPr>
              <a:t>finding </a:t>
            </a:r>
            <a:r>
              <a:rPr sz="1700" dirty="0">
                <a:latin typeface="Arial"/>
                <a:cs typeface="Arial"/>
              </a:rPr>
              <a:t>the  </a:t>
            </a:r>
            <a:r>
              <a:rPr sz="1700" spc="-5" dirty="0">
                <a:latin typeface="Arial"/>
                <a:cs typeface="Arial"/>
              </a:rPr>
              <a:t>minimum </a:t>
            </a:r>
            <a:r>
              <a:rPr sz="1700" dirty="0">
                <a:latin typeface="Arial"/>
                <a:cs typeface="Arial"/>
              </a:rPr>
              <a:t>of a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function.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65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Linear Regression </a:t>
            </a:r>
            <a:r>
              <a:rPr sz="2500" b="0" dirty="0">
                <a:latin typeface="Arial Black"/>
                <a:cs typeface="Arial Black"/>
              </a:rPr>
              <a:t>with </a:t>
            </a: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89303"/>
            <a:ext cx="7936865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49250" marR="5080" indent="-336550">
              <a:lnSpc>
                <a:spcPts val="1989"/>
              </a:lnSpc>
              <a:spcBef>
                <a:spcPts val="204"/>
              </a:spcBef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700" b="1" spc="-5" dirty="0">
                <a:latin typeface="Arial"/>
                <a:cs typeface="Arial"/>
              </a:rPr>
              <a:t>Gradient descent </a:t>
            </a:r>
            <a:r>
              <a:rPr sz="1700" spc="-5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first-order </a:t>
            </a:r>
            <a:r>
              <a:rPr sz="1700" b="1" spc="-5" dirty="0">
                <a:latin typeface="Arial"/>
                <a:cs typeface="Arial"/>
              </a:rPr>
              <a:t>iterative </a:t>
            </a:r>
            <a:r>
              <a:rPr sz="1700" spc="-5" dirty="0">
                <a:latin typeface="Arial"/>
                <a:cs typeface="Arial"/>
              </a:rPr>
              <a:t>optimization algorithm </a:t>
            </a:r>
            <a:r>
              <a:rPr sz="1700" dirty="0">
                <a:latin typeface="Arial"/>
                <a:cs typeface="Arial"/>
              </a:rPr>
              <a:t>for </a:t>
            </a:r>
            <a:r>
              <a:rPr sz="1700" spc="-5" dirty="0">
                <a:latin typeface="Arial"/>
                <a:cs typeface="Arial"/>
              </a:rPr>
              <a:t>finding </a:t>
            </a:r>
            <a:r>
              <a:rPr sz="1700" dirty="0">
                <a:latin typeface="Arial"/>
                <a:cs typeface="Arial"/>
              </a:rPr>
              <a:t>the  </a:t>
            </a:r>
            <a:r>
              <a:rPr sz="1700" spc="-5" dirty="0">
                <a:latin typeface="Arial"/>
                <a:cs typeface="Arial"/>
              </a:rPr>
              <a:t>minimum </a:t>
            </a:r>
            <a:r>
              <a:rPr sz="1700" dirty="0">
                <a:latin typeface="Arial"/>
                <a:cs typeface="Arial"/>
              </a:rPr>
              <a:t>of a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function.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65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Linear Regression </a:t>
            </a:r>
            <a:r>
              <a:rPr sz="2500" b="0" dirty="0">
                <a:latin typeface="Arial Black"/>
                <a:cs typeface="Arial Black"/>
              </a:rPr>
              <a:t>with </a:t>
            </a: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89303"/>
            <a:ext cx="7692390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49250" marR="5080" indent="-336550">
              <a:lnSpc>
                <a:spcPts val="1989"/>
              </a:lnSpc>
              <a:spcBef>
                <a:spcPts val="204"/>
              </a:spcBef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700" b="1" spc="-5" dirty="0">
                <a:latin typeface="Arial"/>
                <a:cs typeface="Arial"/>
              </a:rPr>
              <a:t>Gradient descent </a:t>
            </a:r>
            <a:r>
              <a:rPr sz="1700" spc="-5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first-order </a:t>
            </a:r>
            <a:r>
              <a:rPr sz="1700" b="1" spc="-5" dirty="0">
                <a:latin typeface="Arial"/>
                <a:cs typeface="Arial"/>
              </a:rPr>
              <a:t>iterative optimization </a:t>
            </a:r>
            <a:r>
              <a:rPr sz="1700" spc="-5" dirty="0">
                <a:latin typeface="Arial"/>
                <a:cs typeface="Arial"/>
              </a:rPr>
              <a:t>algorithm </a:t>
            </a:r>
            <a:r>
              <a:rPr sz="1700" dirty="0">
                <a:latin typeface="Arial"/>
                <a:cs typeface="Arial"/>
              </a:rPr>
              <a:t>for </a:t>
            </a:r>
            <a:r>
              <a:rPr sz="1700" spc="-5" dirty="0">
                <a:latin typeface="Arial"/>
                <a:cs typeface="Arial"/>
              </a:rPr>
              <a:t>finding  </a:t>
            </a:r>
            <a:r>
              <a:rPr sz="1700" dirty="0">
                <a:latin typeface="Arial"/>
                <a:cs typeface="Arial"/>
              </a:rPr>
              <a:t>the </a:t>
            </a:r>
            <a:r>
              <a:rPr sz="1700" spc="-5" dirty="0">
                <a:latin typeface="Arial"/>
                <a:cs typeface="Arial"/>
              </a:rPr>
              <a:t>minimum </a:t>
            </a:r>
            <a:r>
              <a:rPr sz="1700" dirty="0">
                <a:latin typeface="Arial"/>
                <a:cs typeface="Arial"/>
              </a:rPr>
              <a:t>of a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function.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65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Linear Regression </a:t>
            </a:r>
            <a:r>
              <a:rPr sz="2500" b="0" dirty="0">
                <a:latin typeface="Arial Black"/>
                <a:cs typeface="Arial Black"/>
              </a:rPr>
              <a:t>with </a:t>
            </a: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89303"/>
            <a:ext cx="7692390" cy="53784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49250" marR="5080" indent="-336550">
              <a:lnSpc>
                <a:spcPts val="1989"/>
              </a:lnSpc>
              <a:spcBef>
                <a:spcPts val="204"/>
              </a:spcBef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700" b="1" spc="-5" dirty="0">
                <a:latin typeface="Arial"/>
                <a:cs typeface="Arial"/>
              </a:rPr>
              <a:t>Gradient descent </a:t>
            </a:r>
            <a:r>
              <a:rPr sz="1700" spc="-5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first-order </a:t>
            </a:r>
            <a:r>
              <a:rPr sz="1700" b="1" spc="-5" dirty="0">
                <a:latin typeface="Arial"/>
                <a:cs typeface="Arial"/>
              </a:rPr>
              <a:t>iterative optimization </a:t>
            </a:r>
            <a:r>
              <a:rPr sz="1700" spc="-5" dirty="0">
                <a:latin typeface="Arial"/>
                <a:cs typeface="Arial"/>
              </a:rPr>
              <a:t>algorithm </a:t>
            </a:r>
            <a:r>
              <a:rPr sz="1700" dirty="0">
                <a:latin typeface="Arial"/>
                <a:cs typeface="Arial"/>
              </a:rPr>
              <a:t>for </a:t>
            </a:r>
            <a:r>
              <a:rPr sz="1700" spc="-5" dirty="0">
                <a:latin typeface="Arial"/>
                <a:cs typeface="Arial"/>
              </a:rPr>
              <a:t>finding  </a:t>
            </a:r>
            <a:r>
              <a:rPr sz="1700" dirty="0">
                <a:latin typeface="Arial"/>
                <a:cs typeface="Arial"/>
              </a:rPr>
              <a:t>the </a:t>
            </a:r>
            <a:r>
              <a:rPr sz="1700" b="1" spc="-5" dirty="0">
                <a:latin typeface="Arial"/>
                <a:cs typeface="Arial"/>
              </a:rPr>
              <a:t>minimum </a:t>
            </a:r>
            <a:r>
              <a:rPr sz="1700" dirty="0">
                <a:latin typeface="Arial"/>
                <a:cs typeface="Arial"/>
              </a:rPr>
              <a:t>of a</a:t>
            </a:r>
            <a:r>
              <a:rPr sz="1700" spc="1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function</a:t>
            </a:r>
            <a:r>
              <a:rPr sz="1700" spc="-5" dirty="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65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Linear Regression </a:t>
            </a:r>
            <a:r>
              <a:rPr sz="2500" b="0" dirty="0">
                <a:latin typeface="Arial Black"/>
                <a:cs typeface="Arial Black"/>
              </a:rPr>
              <a:t>with </a:t>
            </a: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871728"/>
            <a:ext cx="7656830" cy="1631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9250" marR="260985" indent="-336550">
              <a:lnSpc>
                <a:spcPct val="98200"/>
              </a:lnSpc>
              <a:spcBef>
                <a:spcPts val="135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By </a:t>
            </a:r>
            <a:r>
              <a:rPr sz="1700" b="1" spc="-5" dirty="0">
                <a:latin typeface="Arial"/>
                <a:cs typeface="Arial"/>
              </a:rPr>
              <a:t>tweaking </a:t>
            </a:r>
            <a:r>
              <a:rPr sz="1700" b="1" i="1" dirty="0">
                <a:latin typeface="Arial"/>
                <a:cs typeface="Arial"/>
              </a:rPr>
              <a:t>m </a:t>
            </a:r>
            <a:r>
              <a:rPr sz="1700" b="1" spc="-5" dirty="0">
                <a:latin typeface="Arial"/>
                <a:cs typeface="Arial"/>
              </a:rPr>
              <a:t>and </a:t>
            </a:r>
            <a:r>
              <a:rPr sz="1700" b="1" i="1" spc="-5" dirty="0">
                <a:latin typeface="Arial"/>
                <a:cs typeface="Arial"/>
              </a:rPr>
              <a:t>b</a:t>
            </a:r>
            <a:r>
              <a:rPr sz="1700" spc="-5" dirty="0">
                <a:latin typeface="Arial"/>
                <a:cs typeface="Arial"/>
              </a:rPr>
              <a:t>, we </a:t>
            </a:r>
            <a:r>
              <a:rPr sz="1700" dirty="0">
                <a:latin typeface="Arial"/>
                <a:cs typeface="Arial"/>
              </a:rPr>
              <a:t>can </a:t>
            </a:r>
            <a:r>
              <a:rPr sz="1700" spc="-5" dirty="0">
                <a:latin typeface="Arial"/>
                <a:cs typeface="Arial"/>
              </a:rPr>
              <a:t>create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line </a:t>
            </a:r>
            <a:r>
              <a:rPr sz="1700" dirty="0">
                <a:latin typeface="Arial"/>
                <a:cs typeface="Arial"/>
              </a:rPr>
              <a:t>that </a:t>
            </a:r>
            <a:r>
              <a:rPr sz="1700" spc="-5" dirty="0">
                <a:latin typeface="Arial"/>
                <a:cs typeface="Arial"/>
              </a:rPr>
              <a:t>will </a:t>
            </a:r>
            <a:r>
              <a:rPr sz="1700" dirty="0">
                <a:latin typeface="Arial"/>
                <a:cs typeface="Arial"/>
              </a:rPr>
              <a:t>best </a:t>
            </a:r>
            <a:r>
              <a:rPr sz="1700" spc="-5" dirty="0">
                <a:latin typeface="Arial"/>
                <a:cs typeface="Arial"/>
              </a:rPr>
              <a:t>describe </a:t>
            </a:r>
            <a:r>
              <a:rPr sz="1700" dirty="0">
                <a:latin typeface="Arial"/>
                <a:cs typeface="Arial"/>
              </a:rPr>
              <a:t>the  </a:t>
            </a:r>
            <a:r>
              <a:rPr sz="1700" spc="-5" dirty="0">
                <a:latin typeface="Arial"/>
                <a:cs typeface="Arial"/>
              </a:rPr>
              <a:t>relationship. How </a:t>
            </a:r>
            <a:r>
              <a:rPr sz="1700" dirty="0">
                <a:latin typeface="Arial"/>
                <a:cs typeface="Arial"/>
              </a:rPr>
              <a:t>do </a:t>
            </a:r>
            <a:r>
              <a:rPr sz="1700" spc="-5" dirty="0">
                <a:latin typeface="Arial"/>
                <a:cs typeface="Arial"/>
              </a:rPr>
              <a:t>we </a:t>
            </a:r>
            <a:r>
              <a:rPr sz="1700" dirty="0">
                <a:latin typeface="Arial"/>
                <a:cs typeface="Arial"/>
              </a:rPr>
              <a:t>know </a:t>
            </a:r>
            <a:r>
              <a:rPr sz="1700" spc="-5" dirty="0">
                <a:latin typeface="Arial"/>
                <a:cs typeface="Arial"/>
              </a:rPr>
              <a:t>we’re close? </a:t>
            </a:r>
            <a:r>
              <a:rPr sz="1700" dirty="0">
                <a:latin typeface="Arial"/>
                <a:cs typeface="Arial"/>
              </a:rPr>
              <a:t>By </a:t>
            </a:r>
            <a:r>
              <a:rPr sz="1700" spc="-5" dirty="0">
                <a:latin typeface="Arial"/>
                <a:cs typeface="Arial"/>
              </a:rPr>
              <a:t>using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thing called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b="1" spc="-5" dirty="0">
                <a:latin typeface="Arial"/>
                <a:cs typeface="Arial"/>
              </a:rPr>
              <a:t>cost  function</a:t>
            </a:r>
            <a:r>
              <a:rPr sz="1700" spc="-5" dirty="0">
                <a:latin typeface="Arial"/>
                <a:cs typeface="Arial"/>
              </a:rPr>
              <a:t>. </a:t>
            </a:r>
            <a:r>
              <a:rPr sz="1700" dirty="0">
                <a:latin typeface="Arial"/>
                <a:cs typeface="Arial"/>
              </a:rPr>
              <a:t>It </a:t>
            </a:r>
            <a:r>
              <a:rPr sz="1700" spc="-5" dirty="0">
                <a:latin typeface="Arial"/>
                <a:cs typeface="Arial"/>
              </a:rPr>
              <a:t>literally tells </a:t>
            </a:r>
            <a:r>
              <a:rPr sz="1700" dirty="0">
                <a:latin typeface="Arial"/>
                <a:cs typeface="Arial"/>
              </a:rPr>
              <a:t>us the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cost.</a:t>
            </a:r>
            <a:endParaRPr sz="1700">
              <a:latin typeface="Arial"/>
              <a:cs typeface="Arial"/>
            </a:endParaRPr>
          </a:p>
          <a:p>
            <a:pPr marL="349250" marR="5080" indent="-336550">
              <a:lnSpc>
                <a:spcPct val="100600"/>
              </a:lnSpc>
              <a:spcBef>
                <a:spcPts val="445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high </a:t>
            </a:r>
            <a:r>
              <a:rPr sz="1700" dirty="0">
                <a:latin typeface="Arial"/>
                <a:cs typeface="Arial"/>
              </a:rPr>
              <a:t>cost </a:t>
            </a:r>
            <a:r>
              <a:rPr sz="1700" spc="-5" dirty="0">
                <a:latin typeface="Arial"/>
                <a:cs typeface="Arial"/>
              </a:rPr>
              <a:t>value means it’s </a:t>
            </a:r>
            <a:r>
              <a:rPr sz="1700" spc="-204" dirty="0">
                <a:latin typeface="Arial"/>
                <a:cs typeface="Arial"/>
              </a:rPr>
              <a:t>expensive — our </a:t>
            </a:r>
            <a:r>
              <a:rPr sz="1700" spc="-5" dirty="0">
                <a:latin typeface="Arial"/>
                <a:cs typeface="Arial"/>
              </a:rPr>
              <a:t>approximation is </a:t>
            </a:r>
            <a:r>
              <a:rPr sz="1700" dirty="0">
                <a:latin typeface="Arial"/>
                <a:cs typeface="Arial"/>
              </a:rPr>
              <a:t>far </a:t>
            </a:r>
            <a:r>
              <a:rPr sz="1700" spc="-5" dirty="0">
                <a:latin typeface="Arial"/>
                <a:cs typeface="Arial"/>
              </a:rPr>
              <a:t>from  describing </a:t>
            </a:r>
            <a:r>
              <a:rPr sz="1700" dirty="0">
                <a:latin typeface="Arial"/>
                <a:cs typeface="Arial"/>
              </a:rPr>
              <a:t>the </a:t>
            </a:r>
            <a:r>
              <a:rPr sz="1700" spc="-5" dirty="0">
                <a:latin typeface="Arial"/>
                <a:cs typeface="Arial"/>
              </a:rPr>
              <a:t>real relationship. </a:t>
            </a:r>
            <a:r>
              <a:rPr sz="1700" dirty="0">
                <a:latin typeface="Arial"/>
                <a:cs typeface="Arial"/>
              </a:rPr>
              <a:t>On the other hand, a </a:t>
            </a:r>
            <a:r>
              <a:rPr sz="1700" b="1" spc="-5" dirty="0">
                <a:latin typeface="Arial"/>
                <a:cs typeface="Arial"/>
              </a:rPr>
              <a:t>low cost value </a:t>
            </a:r>
            <a:r>
              <a:rPr sz="1700" spc="-5" dirty="0">
                <a:latin typeface="Arial"/>
                <a:cs typeface="Arial"/>
              </a:rPr>
              <a:t>means  it’s </a:t>
            </a:r>
            <a:r>
              <a:rPr sz="1700" b="1" spc="-140" dirty="0">
                <a:latin typeface="Arial"/>
                <a:cs typeface="Arial"/>
              </a:rPr>
              <a:t>cheap</a:t>
            </a:r>
            <a:r>
              <a:rPr sz="1700" spc="-140" dirty="0">
                <a:latin typeface="Arial"/>
                <a:cs typeface="Arial"/>
              </a:rPr>
              <a:t>— our </a:t>
            </a:r>
            <a:r>
              <a:rPr sz="1700" spc="-5" dirty="0">
                <a:latin typeface="Arial"/>
                <a:cs typeface="Arial"/>
              </a:rPr>
              <a:t>approximation is close </a:t>
            </a:r>
            <a:r>
              <a:rPr sz="1700" dirty="0">
                <a:latin typeface="Arial"/>
                <a:cs typeface="Arial"/>
              </a:rPr>
              <a:t>to </a:t>
            </a:r>
            <a:r>
              <a:rPr sz="1700" spc="-5" dirty="0">
                <a:latin typeface="Arial"/>
                <a:cs typeface="Arial"/>
              </a:rPr>
              <a:t>describing </a:t>
            </a:r>
            <a:r>
              <a:rPr sz="1700" dirty="0">
                <a:latin typeface="Arial"/>
                <a:cs typeface="Arial"/>
              </a:rPr>
              <a:t>the</a:t>
            </a:r>
            <a:r>
              <a:rPr sz="1700" spc="-12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relationship.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65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Linear Regression </a:t>
            </a:r>
            <a:r>
              <a:rPr sz="2500" b="0" dirty="0">
                <a:latin typeface="Arial Black"/>
                <a:cs typeface="Arial Black"/>
              </a:rPr>
              <a:t>with </a:t>
            </a: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21279" y="3048000"/>
            <a:ext cx="3892296" cy="98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822959"/>
            <a:ext cx="7825740" cy="13119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49250" marR="5080" indent="-336550">
              <a:lnSpc>
                <a:spcPct val="99100"/>
              </a:lnSpc>
              <a:spcBef>
                <a:spcPts val="114"/>
              </a:spcBef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700" b="1" spc="-5" dirty="0">
                <a:latin typeface="Arial"/>
                <a:cs typeface="Arial"/>
              </a:rPr>
              <a:t>Brute force isn’t helpful</a:t>
            </a:r>
            <a:r>
              <a:rPr sz="1700" spc="-5" dirty="0">
                <a:latin typeface="Arial"/>
                <a:cs typeface="Arial"/>
              </a:rPr>
              <a:t>.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more efficient way is gradient </a:t>
            </a:r>
            <a:r>
              <a:rPr sz="1700" dirty="0">
                <a:latin typeface="Arial"/>
                <a:cs typeface="Arial"/>
              </a:rPr>
              <a:t>descent. </a:t>
            </a:r>
            <a:r>
              <a:rPr sz="1700" spc="-5" dirty="0">
                <a:latin typeface="Arial"/>
                <a:cs typeface="Arial"/>
              </a:rPr>
              <a:t>Imagine  trying </a:t>
            </a:r>
            <a:r>
              <a:rPr sz="1700" dirty="0">
                <a:latin typeface="Arial"/>
                <a:cs typeface="Arial"/>
              </a:rPr>
              <a:t>to </a:t>
            </a:r>
            <a:r>
              <a:rPr sz="1700" spc="-5" dirty="0">
                <a:latin typeface="Arial"/>
                <a:cs typeface="Arial"/>
              </a:rPr>
              <a:t>find </a:t>
            </a:r>
            <a:r>
              <a:rPr sz="1700" dirty="0">
                <a:latin typeface="Arial"/>
                <a:cs typeface="Arial"/>
              </a:rPr>
              <a:t>the </a:t>
            </a:r>
            <a:r>
              <a:rPr sz="1700" spc="-5" dirty="0">
                <a:latin typeface="Arial"/>
                <a:cs typeface="Arial"/>
              </a:rPr>
              <a:t>lowest point blindfolded </a:t>
            </a:r>
            <a:r>
              <a:rPr sz="1700" dirty="0">
                <a:latin typeface="Arial"/>
                <a:cs typeface="Arial"/>
              </a:rPr>
              <a:t>as can be seen </a:t>
            </a:r>
            <a:r>
              <a:rPr sz="1700" spc="-5" dirty="0">
                <a:latin typeface="Arial"/>
                <a:cs typeface="Arial"/>
              </a:rPr>
              <a:t>below. What </a:t>
            </a:r>
            <a:r>
              <a:rPr sz="1700" dirty="0">
                <a:latin typeface="Arial"/>
                <a:cs typeface="Arial"/>
              </a:rPr>
              <a:t>you  </a:t>
            </a:r>
            <a:r>
              <a:rPr sz="1700" spc="-5" dirty="0">
                <a:latin typeface="Arial"/>
                <a:cs typeface="Arial"/>
              </a:rPr>
              <a:t>would </a:t>
            </a:r>
            <a:r>
              <a:rPr sz="1700" dirty="0">
                <a:latin typeface="Arial"/>
                <a:cs typeface="Arial"/>
              </a:rPr>
              <a:t>do </a:t>
            </a:r>
            <a:r>
              <a:rPr sz="1700" spc="-5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to check </a:t>
            </a:r>
            <a:r>
              <a:rPr sz="1700" spc="-5" dirty="0">
                <a:latin typeface="Arial"/>
                <a:cs typeface="Arial"/>
              </a:rPr>
              <a:t>left </a:t>
            </a:r>
            <a:r>
              <a:rPr sz="1700" dirty="0">
                <a:latin typeface="Arial"/>
                <a:cs typeface="Arial"/>
              </a:rPr>
              <a:t>and </a:t>
            </a:r>
            <a:r>
              <a:rPr sz="1700" spc="-5" dirty="0">
                <a:latin typeface="Arial"/>
                <a:cs typeface="Arial"/>
              </a:rPr>
              <a:t>right </a:t>
            </a:r>
            <a:r>
              <a:rPr sz="1700" dirty="0">
                <a:latin typeface="Arial"/>
                <a:cs typeface="Arial"/>
              </a:rPr>
              <a:t>and then feel </a:t>
            </a:r>
            <a:r>
              <a:rPr sz="1700" spc="-5" dirty="0">
                <a:latin typeface="Arial"/>
                <a:cs typeface="Arial"/>
              </a:rPr>
              <a:t>which </a:t>
            </a:r>
            <a:r>
              <a:rPr sz="1700" dirty="0">
                <a:latin typeface="Arial"/>
                <a:cs typeface="Arial"/>
              </a:rPr>
              <a:t>one </a:t>
            </a:r>
            <a:r>
              <a:rPr sz="1700" spc="-5" dirty="0">
                <a:latin typeface="Arial"/>
                <a:cs typeface="Arial"/>
              </a:rPr>
              <a:t>brings </a:t>
            </a:r>
            <a:r>
              <a:rPr sz="1700" dirty="0">
                <a:latin typeface="Arial"/>
                <a:cs typeface="Arial"/>
              </a:rPr>
              <a:t>you to a  </a:t>
            </a:r>
            <a:r>
              <a:rPr sz="1700" spc="-5" dirty="0">
                <a:latin typeface="Arial"/>
                <a:cs typeface="Arial"/>
              </a:rPr>
              <a:t>lower point. </a:t>
            </a:r>
            <a:r>
              <a:rPr sz="1700" dirty="0">
                <a:latin typeface="Arial"/>
                <a:cs typeface="Arial"/>
              </a:rPr>
              <a:t>You do </a:t>
            </a:r>
            <a:r>
              <a:rPr sz="1700" spc="-5" dirty="0">
                <a:latin typeface="Arial"/>
                <a:cs typeface="Arial"/>
              </a:rPr>
              <a:t>this every </a:t>
            </a:r>
            <a:r>
              <a:rPr sz="1700" dirty="0">
                <a:latin typeface="Arial"/>
                <a:cs typeface="Arial"/>
              </a:rPr>
              <a:t>step of the </a:t>
            </a:r>
            <a:r>
              <a:rPr sz="1700" spc="-5" dirty="0">
                <a:latin typeface="Arial"/>
                <a:cs typeface="Arial"/>
              </a:rPr>
              <a:t>way until checking left </a:t>
            </a:r>
            <a:r>
              <a:rPr sz="1700" dirty="0">
                <a:latin typeface="Arial"/>
                <a:cs typeface="Arial"/>
              </a:rPr>
              <a:t>and </a:t>
            </a:r>
            <a:r>
              <a:rPr sz="1700" spc="-5" dirty="0">
                <a:latin typeface="Arial"/>
                <a:cs typeface="Arial"/>
              </a:rPr>
              <a:t>right </a:t>
            </a:r>
            <a:r>
              <a:rPr sz="1700" dirty="0">
                <a:latin typeface="Arial"/>
                <a:cs typeface="Arial"/>
              </a:rPr>
              <a:t>both  </a:t>
            </a:r>
            <a:r>
              <a:rPr sz="1700" spc="-5" dirty="0">
                <a:latin typeface="Arial"/>
                <a:cs typeface="Arial"/>
              </a:rPr>
              <a:t>brings </a:t>
            </a:r>
            <a:r>
              <a:rPr sz="1700" dirty="0">
                <a:latin typeface="Arial"/>
                <a:cs typeface="Arial"/>
              </a:rPr>
              <a:t>you to a </a:t>
            </a:r>
            <a:r>
              <a:rPr sz="1700" spc="-5" dirty="0">
                <a:latin typeface="Arial"/>
                <a:cs typeface="Arial"/>
              </a:rPr>
              <a:t>higher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point.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65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Linear Regression </a:t>
            </a:r>
            <a:r>
              <a:rPr sz="2500" b="0" dirty="0">
                <a:latin typeface="Arial Black"/>
                <a:cs typeface="Arial Black"/>
              </a:rPr>
              <a:t>with </a:t>
            </a: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4255" y="2538983"/>
            <a:ext cx="8080248" cy="2426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89303"/>
            <a:ext cx="6967220" cy="115951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49250" marR="5080" indent="-336550">
              <a:lnSpc>
                <a:spcPts val="1989"/>
              </a:lnSpc>
              <a:spcBef>
                <a:spcPts val="204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Arial"/>
                <a:cs typeface="Arial"/>
              </a:rPr>
              <a:t>What we’re doing here is applying </a:t>
            </a:r>
            <a:r>
              <a:rPr sz="1700" b="1" dirty="0">
                <a:latin typeface="Arial"/>
                <a:cs typeface="Arial"/>
              </a:rPr>
              <a:t>partial derivatives </a:t>
            </a:r>
            <a:r>
              <a:rPr sz="1700" spc="-5" dirty="0">
                <a:latin typeface="Arial"/>
                <a:cs typeface="Arial"/>
              </a:rPr>
              <a:t>with respect </a:t>
            </a:r>
            <a:r>
              <a:rPr sz="1700" dirty="0">
                <a:latin typeface="Arial"/>
                <a:cs typeface="Arial"/>
              </a:rPr>
              <a:t>to  both </a:t>
            </a:r>
            <a:r>
              <a:rPr sz="1700" i="1" dirty="0">
                <a:latin typeface="Arial"/>
                <a:cs typeface="Arial"/>
              </a:rPr>
              <a:t>m </a:t>
            </a:r>
            <a:r>
              <a:rPr sz="1700" dirty="0">
                <a:latin typeface="Arial"/>
                <a:cs typeface="Arial"/>
              </a:rPr>
              <a:t>and </a:t>
            </a:r>
            <a:r>
              <a:rPr sz="1700" i="1" dirty="0">
                <a:latin typeface="Arial"/>
                <a:cs typeface="Arial"/>
              </a:rPr>
              <a:t>b </a:t>
            </a:r>
            <a:r>
              <a:rPr sz="1700" dirty="0">
                <a:latin typeface="Arial"/>
                <a:cs typeface="Arial"/>
              </a:rPr>
              <a:t>to the </a:t>
            </a:r>
            <a:r>
              <a:rPr sz="1700" b="1" spc="-5" dirty="0">
                <a:latin typeface="Arial"/>
                <a:cs typeface="Arial"/>
              </a:rPr>
              <a:t>cost function </a:t>
            </a:r>
            <a:r>
              <a:rPr sz="1700" dirty="0">
                <a:latin typeface="Arial"/>
                <a:cs typeface="Arial"/>
              </a:rPr>
              <a:t>to </a:t>
            </a:r>
            <a:r>
              <a:rPr sz="1700" spc="-5" dirty="0">
                <a:latin typeface="Arial"/>
                <a:cs typeface="Arial"/>
              </a:rPr>
              <a:t>point </a:t>
            </a:r>
            <a:r>
              <a:rPr sz="1700" dirty="0">
                <a:latin typeface="Arial"/>
                <a:cs typeface="Arial"/>
              </a:rPr>
              <a:t>us to the </a:t>
            </a:r>
            <a:r>
              <a:rPr sz="1700" spc="-5" dirty="0">
                <a:latin typeface="Arial"/>
                <a:cs typeface="Arial"/>
              </a:rPr>
              <a:t>lowest</a:t>
            </a:r>
            <a:r>
              <a:rPr sz="1700" spc="5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point.</a:t>
            </a:r>
            <a:endParaRPr sz="1700">
              <a:latin typeface="Arial"/>
              <a:cs typeface="Arial"/>
            </a:endParaRPr>
          </a:p>
          <a:p>
            <a:pPr marL="349250" indent="-336550">
              <a:lnSpc>
                <a:spcPct val="100000"/>
              </a:lnSpc>
              <a:spcBef>
                <a:spcPts val="305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Arial"/>
                <a:cs typeface="Arial"/>
              </a:rPr>
              <a:t>derivative </a:t>
            </a:r>
            <a:r>
              <a:rPr sz="1700" dirty="0">
                <a:latin typeface="Arial"/>
                <a:cs typeface="Arial"/>
              </a:rPr>
              <a:t>of </a:t>
            </a:r>
            <a:r>
              <a:rPr sz="1700" spc="-5" dirty="0">
                <a:latin typeface="Arial"/>
                <a:cs typeface="Arial"/>
              </a:rPr>
              <a:t>zero means </a:t>
            </a:r>
            <a:r>
              <a:rPr sz="1700" dirty="0">
                <a:latin typeface="Arial"/>
                <a:cs typeface="Arial"/>
              </a:rPr>
              <a:t>you </a:t>
            </a:r>
            <a:r>
              <a:rPr sz="1700" spc="-5" dirty="0">
                <a:latin typeface="Arial"/>
                <a:cs typeface="Arial"/>
              </a:rPr>
              <a:t>are </a:t>
            </a:r>
            <a:r>
              <a:rPr sz="1700" dirty="0">
                <a:latin typeface="Arial"/>
                <a:cs typeface="Arial"/>
              </a:rPr>
              <a:t>at </a:t>
            </a:r>
            <a:r>
              <a:rPr sz="1700" spc="-5" dirty="0">
                <a:latin typeface="Arial"/>
                <a:cs typeface="Arial"/>
              </a:rPr>
              <a:t>either </a:t>
            </a:r>
            <a:r>
              <a:rPr sz="1700" dirty="0">
                <a:latin typeface="Arial"/>
                <a:cs typeface="Arial"/>
              </a:rPr>
              <a:t>a </a:t>
            </a:r>
            <a:r>
              <a:rPr sz="1700" spc="-5" dirty="0">
                <a:latin typeface="Arial"/>
                <a:cs typeface="Arial"/>
              </a:rPr>
              <a:t>local minima </a:t>
            </a:r>
            <a:r>
              <a:rPr sz="1700" dirty="0">
                <a:latin typeface="Arial"/>
                <a:cs typeface="Arial"/>
              </a:rPr>
              <a:t>or</a:t>
            </a:r>
            <a:r>
              <a:rPr sz="1700" spc="10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maxima</a:t>
            </a:r>
            <a:endParaRPr sz="1700">
              <a:latin typeface="Arial"/>
              <a:cs typeface="Arial"/>
            </a:endParaRPr>
          </a:p>
          <a:p>
            <a:pPr marL="349250" indent="-336550">
              <a:lnSpc>
                <a:spcPct val="100000"/>
              </a:lnSpc>
              <a:spcBef>
                <a:spcPts val="455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Arial"/>
                <a:cs typeface="Arial"/>
              </a:rPr>
              <a:t>Which means </a:t>
            </a:r>
            <a:r>
              <a:rPr sz="1700" dirty="0">
                <a:latin typeface="Arial"/>
                <a:cs typeface="Arial"/>
              </a:rPr>
              <a:t>that the </a:t>
            </a:r>
            <a:r>
              <a:rPr sz="1700" spc="-5" dirty="0">
                <a:latin typeface="Arial"/>
                <a:cs typeface="Arial"/>
              </a:rPr>
              <a:t>closer we </a:t>
            </a:r>
            <a:r>
              <a:rPr sz="1700" dirty="0">
                <a:latin typeface="Arial"/>
                <a:cs typeface="Arial"/>
              </a:rPr>
              <a:t>get to </a:t>
            </a:r>
            <a:r>
              <a:rPr sz="1700" spc="-5" dirty="0">
                <a:latin typeface="Arial"/>
                <a:cs typeface="Arial"/>
              </a:rPr>
              <a:t>zero, </a:t>
            </a:r>
            <a:r>
              <a:rPr sz="1700" b="1" spc="-5" dirty="0">
                <a:latin typeface="Arial"/>
                <a:cs typeface="Arial"/>
              </a:rPr>
              <a:t>the</a:t>
            </a:r>
            <a:r>
              <a:rPr sz="1700" b="1" spc="6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better</a:t>
            </a:r>
            <a:r>
              <a:rPr sz="1700" spc="-5" dirty="0">
                <a:latin typeface="Arial"/>
                <a:cs typeface="Arial"/>
              </a:rPr>
              <a:t>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65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Linear Regression </a:t>
            </a:r>
            <a:r>
              <a:rPr sz="2500" b="0" dirty="0">
                <a:latin typeface="Arial Black"/>
                <a:cs typeface="Arial Black"/>
              </a:rPr>
              <a:t>with </a:t>
            </a: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00072" y="2420111"/>
            <a:ext cx="4971287" cy="2639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9837" y="1977079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27651" y="1288128"/>
            <a:ext cx="0" cy="2760980"/>
          </a:xfrm>
          <a:custGeom>
            <a:avLst/>
            <a:gdLst/>
            <a:ahLst/>
            <a:cxnLst/>
            <a:rect l="l" t="t" r="r" b="b"/>
            <a:pathLst>
              <a:path h="2760979">
                <a:moveTo>
                  <a:pt x="0" y="0"/>
                </a:moveTo>
                <a:lnTo>
                  <a:pt x="0" y="2760561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16850" y="162984"/>
          <a:ext cx="7209790" cy="44970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7570"/>
                <a:gridCol w="1896110"/>
                <a:gridCol w="1896110"/>
              </a:tblGrid>
              <a:tr h="637540">
                <a:tc>
                  <a:txBody>
                    <a:bodyPr/>
                    <a:lstStyle/>
                    <a:p>
                      <a:pPr marL="31750">
                        <a:lnSpc>
                          <a:spcPts val="2655"/>
                        </a:lnSpc>
                      </a:pPr>
                      <a:r>
                        <a:rPr sz="240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Find </a:t>
                      </a:r>
                      <a:r>
                        <a:rPr sz="2400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the </a:t>
                      </a:r>
                      <a:r>
                        <a:rPr sz="240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Y in</a:t>
                      </a:r>
                      <a:r>
                        <a:rPr sz="2400" spc="-3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?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86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b="1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Y = 2 +</a:t>
                      </a:r>
                      <a:r>
                        <a:rPr sz="2400" b="1" spc="-5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3(X)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FF00"/>
                      </a:solidFill>
                      <a:prstDash val="solid"/>
                    </a:lnL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CCCC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</a:tr>
              <a:tr h="332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?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43583"/>
            <a:ext cx="5202555" cy="6350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459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Let us </a:t>
            </a:r>
            <a:r>
              <a:rPr sz="1700" spc="-5" dirty="0">
                <a:latin typeface="Arial"/>
                <a:cs typeface="Arial"/>
              </a:rPr>
              <a:t>understand </a:t>
            </a:r>
            <a:r>
              <a:rPr sz="1700" dirty="0">
                <a:latin typeface="Arial"/>
                <a:cs typeface="Arial"/>
              </a:rPr>
              <a:t>the </a:t>
            </a:r>
            <a:r>
              <a:rPr sz="1700" spc="-5" dirty="0">
                <a:latin typeface="Arial"/>
                <a:cs typeface="Arial"/>
              </a:rPr>
              <a:t>function </a:t>
            </a:r>
            <a:r>
              <a:rPr sz="1700" dirty="0">
                <a:latin typeface="Arial"/>
                <a:cs typeface="Arial"/>
              </a:rPr>
              <a:t>of </a:t>
            </a:r>
            <a:r>
              <a:rPr sz="1700" spc="-5" dirty="0">
                <a:latin typeface="Arial"/>
                <a:cs typeface="Arial"/>
              </a:rPr>
              <a:t>several</a:t>
            </a:r>
            <a:r>
              <a:rPr sz="1700" spc="7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variables</a:t>
            </a:r>
            <a:endParaRPr sz="1700">
              <a:latin typeface="Arial"/>
              <a:cs typeface="Arial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Arial"/>
                <a:cs typeface="Arial"/>
              </a:rPr>
              <a:t>Volume </a:t>
            </a:r>
            <a:r>
              <a:rPr sz="1700" dirty="0">
                <a:latin typeface="Arial"/>
                <a:cs typeface="Arial"/>
              </a:rPr>
              <a:t>of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cylinder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5758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What </a:t>
            </a:r>
            <a:r>
              <a:rPr sz="2500" b="0" dirty="0">
                <a:latin typeface="Arial Black"/>
                <a:cs typeface="Arial Black"/>
              </a:rPr>
              <a:t>is </a:t>
            </a:r>
            <a:r>
              <a:rPr sz="2500" b="0" spc="-5" dirty="0">
                <a:latin typeface="Arial Black"/>
                <a:cs typeface="Arial Black"/>
              </a:rPr>
              <a:t>partial</a:t>
            </a:r>
            <a:r>
              <a:rPr sz="2500" b="0" spc="-1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derivative?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20511" y="1917192"/>
            <a:ext cx="3294888" cy="2694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7072" y="2481072"/>
            <a:ext cx="3471672" cy="1566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43583"/>
            <a:ext cx="32873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100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Arial"/>
                <a:cs typeface="Arial"/>
              </a:rPr>
              <a:t>When we </a:t>
            </a:r>
            <a:r>
              <a:rPr sz="1700" dirty="0">
                <a:latin typeface="Arial"/>
                <a:cs typeface="Arial"/>
              </a:rPr>
              <a:t>change </a:t>
            </a:r>
            <a:r>
              <a:rPr sz="1700" spc="-5" dirty="0">
                <a:latin typeface="Arial"/>
                <a:cs typeface="Arial"/>
              </a:rPr>
              <a:t>value </a:t>
            </a:r>
            <a:r>
              <a:rPr sz="1700" dirty="0">
                <a:latin typeface="Arial"/>
                <a:cs typeface="Arial"/>
              </a:rPr>
              <a:t>of r no  </a:t>
            </a:r>
            <a:r>
              <a:rPr sz="1700" spc="-5" dirty="0">
                <a:latin typeface="Arial"/>
                <a:cs typeface="Arial"/>
              </a:rPr>
              <a:t>Change in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h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5758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What </a:t>
            </a:r>
            <a:r>
              <a:rPr sz="2500" b="0" dirty="0">
                <a:latin typeface="Arial Black"/>
                <a:cs typeface="Arial Black"/>
              </a:rPr>
              <a:t>is </a:t>
            </a:r>
            <a:r>
              <a:rPr sz="2500" b="0" spc="-5" dirty="0">
                <a:latin typeface="Arial Black"/>
                <a:cs typeface="Arial Black"/>
              </a:rPr>
              <a:t>partial</a:t>
            </a:r>
            <a:r>
              <a:rPr sz="2500" b="0" spc="-1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derivative?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61688" y="1249680"/>
            <a:ext cx="4447032" cy="303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43583"/>
            <a:ext cx="33369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600"/>
              </a:lnSpc>
              <a:spcBef>
                <a:spcPts val="100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Arial"/>
                <a:cs typeface="Arial"/>
              </a:rPr>
              <a:t>When we </a:t>
            </a:r>
            <a:r>
              <a:rPr sz="1700" dirty="0">
                <a:latin typeface="Arial"/>
                <a:cs typeface="Arial"/>
              </a:rPr>
              <a:t>change </a:t>
            </a:r>
            <a:r>
              <a:rPr sz="1700" spc="-5" dirty="0">
                <a:latin typeface="Arial"/>
                <a:cs typeface="Arial"/>
              </a:rPr>
              <a:t>value </a:t>
            </a:r>
            <a:r>
              <a:rPr sz="1700" dirty="0">
                <a:latin typeface="Arial"/>
                <a:cs typeface="Arial"/>
              </a:rPr>
              <a:t>of h no  </a:t>
            </a:r>
            <a:r>
              <a:rPr sz="1700" spc="-5" dirty="0">
                <a:latin typeface="Arial"/>
                <a:cs typeface="Arial"/>
              </a:rPr>
              <a:t>Change in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r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5758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What </a:t>
            </a:r>
            <a:r>
              <a:rPr sz="2500" b="0" dirty="0">
                <a:latin typeface="Arial Black"/>
                <a:cs typeface="Arial Black"/>
              </a:rPr>
              <a:t>is </a:t>
            </a:r>
            <a:r>
              <a:rPr sz="2500" b="0" spc="-5" dirty="0">
                <a:latin typeface="Arial Black"/>
                <a:cs typeface="Arial Black"/>
              </a:rPr>
              <a:t>partial</a:t>
            </a:r>
            <a:r>
              <a:rPr sz="2500" b="0" spc="-1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derivative?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97167" y="0"/>
            <a:ext cx="2846832" cy="4992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89303"/>
            <a:ext cx="6245860" cy="2138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100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Arial"/>
                <a:cs typeface="Arial"/>
              </a:rPr>
              <a:t>Therefore we </a:t>
            </a:r>
            <a:r>
              <a:rPr sz="1700" dirty="0">
                <a:latin typeface="Arial"/>
                <a:cs typeface="Arial"/>
              </a:rPr>
              <a:t>see</a:t>
            </a:r>
            <a:r>
              <a:rPr sz="1700" spc="2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that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349250" indent="-336550">
              <a:lnSpc>
                <a:spcPct val="100000"/>
              </a:lnSpc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If r changes, </a:t>
            </a:r>
            <a:r>
              <a:rPr sz="1700" spc="-5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no change </a:t>
            </a:r>
            <a:r>
              <a:rPr sz="1700" spc="-5" dirty="0">
                <a:latin typeface="Arial"/>
                <a:cs typeface="Arial"/>
              </a:rPr>
              <a:t>in </a:t>
            </a:r>
            <a:r>
              <a:rPr sz="1700" dirty="0">
                <a:latin typeface="Arial"/>
                <a:cs typeface="Arial"/>
              </a:rPr>
              <a:t>h and </a:t>
            </a:r>
            <a:r>
              <a:rPr sz="1700" spc="-5" dirty="0">
                <a:latin typeface="Arial"/>
                <a:cs typeface="Arial"/>
              </a:rPr>
              <a:t>vice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versa.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349250" indent="-336550">
              <a:lnSpc>
                <a:spcPct val="100000"/>
              </a:lnSpc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Arial"/>
                <a:cs typeface="Arial"/>
              </a:rPr>
              <a:t>Therefore </a:t>
            </a:r>
            <a:r>
              <a:rPr sz="1700" dirty="0">
                <a:latin typeface="Arial"/>
                <a:cs typeface="Arial"/>
              </a:rPr>
              <a:t>r and h </a:t>
            </a:r>
            <a:r>
              <a:rPr sz="1700" spc="-5" dirty="0">
                <a:latin typeface="Arial"/>
                <a:cs typeface="Arial"/>
              </a:rPr>
              <a:t>are independent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variables.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349250" indent="-336550">
              <a:lnSpc>
                <a:spcPct val="100000"/>
              </a:lnSpc>
              <a:buChar char="•"/>
              <a:tabLst>
                <a:tab pos="348615" algn="l"/>
                <a:tab pos="349250" algn="l"/>
              </a:tabLst>
            </a:pPr>
            <a:r>
              <a:rPr sz="1700" spc="-5" dirty="0">
                <a:latin typeface="Arial"/>
                <a:cs typeface="Arial"/>
              </a:rPr>
              <a:t>Therefore, </a:t>
            </a:r>
            <a:r>
              <a:rPr sz="1700" dirty="0">
                <a:latin typeface="Arial"/>
                <a:cs typeface="Arial"/>
              </a:rPr>
              <a:t>V </a:t>
            </a:r>
            <a:r>
              <a:rPr sz="1700" spc="-5" dirty="0">
                <a:latin typeface="Arial"/>
                <a:cs typeface="Arial"/>
              </a:rPr>
              <a:t>is </a:t>
            </a:r>
            <a:r>
              <a:rPr sz="1700" dirty="0">
                <a:latin typeface="Arial"/>
                <a:cs typeface="Arial"/>
              </a:rPr>
              <a:t>an </a:t>
            </a:r>
            <a:r>
              <a:rPr sz="1700" spc="-5" dirty="0">
                <a:latin typeface="Arial"/>
                <a:cs typeface="Arial"/>
              </a:rPr>
              <a:t>example </a:t>
            </a:r>
            <a:r>
              <a:rPr sz="1700" dirty="0">
                <a:latin typeface="Arial"/>
                <a:cs typeface="Arial"/>
              </a:rPr>
              <a:t>of </a:t>
            </a:r>
            <a:r>
              <a:rPr sz="1700" b="1" spc="-5" dirty="0">
                <a:latin typeface="Arial"/>
                <a:cs typeface="Arial"/>
              </a:rPr>
              <a:t>Function of </a:t>
            </a:r>
            <a:r>
              <a:rPr sz="1700" b="1" dirty="0">
                <a:latin typeface="Arial"/>
                <a:cs typeface="Arial"/>
              </a:rPr>
              <a:t>several</a:t>
            </a:r>
            <a:r>
              <a:rPr sz="1700" b="1" spc="7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variables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5758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What </a:t>
            </a:r>
            <a:r>
              <a:rPr sz="2500" b="0" dirty="0">
                <a:latin typeface="Arial Black"/>
                <a:cs typeface="Arial Black"/>
              </a:rPr>
              <a:t>is </a:t>
            </a:r>
            <a:r>
              <a:rPr sz="2500" b="0" spc="-5" dirty="0">
                <a:latin typeface="Arial Black"/>
                <a:cs typeface="Arial Black"/>
              </a:rPr>
              <a:t>partial</a:t>
            </a:r>
            <a:r>
              <a:rPr sz="2500" b="0" spc="-1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derivative?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5758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What </a:t>
            </a:r>
            <a:r>
              <a:rPr sz="2500" b="0" dirty="0">
                <a:latin typeface="Arial Black"/>
                <a:cs typeface="Arial Black"/>
              </a:rPr>
              <a:t>is </a:t>
            </a:r>
            <a:r>
              <a:rPr sz="2500" b="0" spc="-5" dirty="0">
                <a:latin typeface="Arial Black"/>
                <a:cs typeface="Arial Black"/>
              </a:rPr>
              <a:t>partial</a:t>
            </a:r>
            <a:r>
              <a:rPr sz="2500" b="0" spc="-1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derivative?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6176" y="1155191"/>
            <a:ext cx="7851648" cy="2834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43583"/>
            <a:ext cx="4769485" cy="9398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700" b="1" spc="-5" dirty="0">
                <a:latin typeface="Arial"/>
                <a:cs typeface="Arial"/>
              </a:rPr>
              <a:t>Area, </a:t>
            </a:r>
            <a:r>
              <a:rPr sz="1700" b="1" dirty="0">
                <a:latin typeface="Arial"/>
                <a:cs typeface="Arial"/>
              </a:rPr>
              <a:t>A = l x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b</a:t>
            </a:r>
            <a:endParaRPr sz="1700">
              <a:latin typeface="Arial"/>
              <a:cs typeface="Arial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700" b="1" spc="-5" dirty="0">
                <a:latin typeface="Arial"/>
                <a:cs typeface="Arial"/>
              </a:rPr>
              <a:t>Rate of change of Area </a:t>
            </a:r>
            <a:r>
              <a:rPr sz="1700" b="1" dirty="0">
                <a:latin typeface="Arial"/>
                <a:cs typeface="Arial"/>
              </a:rPr>
              <a:t>wrt</a:t>
            </a:r>
            <a:r>
              <a:rPr sz="1700" b="1" spc="15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Length</a:t>
            </a:r>
            <a:endParaRPr sz="1700">
              <a:latin typeface="Arial"/>
              <a:cs typeface="Arial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700" b="1" spc="-5" dirty="0">
                <a:latin typeface="Arial"/>
                <a:cs typeface="Arial"/>
              </a:rPr>
              <a:t>Area, </a:t>
            </a:r>
            <a:r>
              <a:rPr sz="1700" b="1" dirty="0">
                <a:latin typeface="Arial"/>
                <a:cs typeface="Arial"/>
              </a:rPr>
              <a:t>A = l x b </a:t>
            </a:r>
            <a:r>
              <a:rPr sz="1700" b="1" spc="-5" dirty="0">
                <a:latin typeface="Arial"/>
                <a:cs typeface="Arial"/>
              </a:rPr>
              <a:t>(we </a:t>
            </a:r>
            <a:r>
              <a:rPr sz="1700" b="1" dirty="0">
                <a:latin typeface="Arial"/>
                <a:cs typeface="Arial"/>
              </a:rPr>
              <a:t>will make b as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b="1" spc="-5" dirty="0">
                <a:latin typeface="Arial"/>
                <a:cs typeface="Arial"/>
              </a:rPr>
              <a:t>constant)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5758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What </a:t>
            </a:r>
            <a:r>
              <a:rPr sz="2500" b="0" dirty="0">
                <a:latin typeface="Arial Black"/>
                <a:cs typeface="Arial Black"/>
              </a:rPr>
              <a:t>is </a:t>
            </a:r>
            <a:r>
              <a:rPr sz="2500" b="0" spc="-5" dirty="0">
                <a:latin typeface="Arial Black"/>
                <a:cs typeface="Arial Black"/>
              </a:rPr>
              <a:t>partial</a:t>
            </a:r>
            <a:r>
              <a:rPr sz="2500" b="0" spc="-1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derivative?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9384" y="746759"/>
            <a:ext cx="3404616" cy="2734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0872" y="2255520"/>
            <a:ext cx="3307079" cy="844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255264"/>
            <a:ext cx="9144000" cy="15788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43583"/>
            <a:ext cx="7574915" cy="208280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459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Step 1: </a:t>
            </a:r>
            <a:r>
              <a:rPr sz="1700" spc="-5" dirty="0">
                <a:latin typeface="Arial"/>
                <a:cs typeface="Arial"/>
              </a:rPr>
              <a:t>Substitute </a:t>
            </a:r>
            <a:r>
              <a:rPr sz="1700" dirty="0">
                <a:latin typeface="Arial"/>
                <a:cs typeface="Arial"/>
              </a:rPr>
              <a:t>m and b to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zero</a:t>
            </a:r>
            <a:endParaRPr sz="1700">
              <a:latin typeface="Arial"/>
              <a:cs typeface="Arial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Step 2: </a:t>
            </a:r>
            <a:r>
              <a:rPr sz="1700" spc="-5" dirty="0">
                <a:latin typeface="Arial"/>
                <a:cs typeface="Arial"/>
              </a:rPr>
              <a:t>Find </a:t>
            </a:r>
            <a:r>
              <a:rPr sz="1700" dirty="0">
                <a:latin typeface="Arial"/>
                <a:cs typeface="Arial"/>
              </a:rPr>
              <a:t>the </a:t>
            </a:r>
            <a:r>
              <a:rPr sz="1700" spc="-5" dirty="0">
                <a:latin typeface="Arial"/>
                <a:cs typeface="Arial"/>
              </a:rPr>
              <a:t>prediction </a:t>
            </a:r>
            <a:r>
              <a:rPr sz="1700" dirty="0">
                <a:latin typeface="Arial"/>
                <a:cs typeface="Arial"/>
              </a:rPr>
              <a:t>and cost </a:t>
            </a:r>
            <a:r>
              <a:rPr sz="1700" spc="-5" dirty="0">
                <a:latin typeface="Arial"/>
                <a:cs typeface="Arial"/>
              </a:rPr>
              <a:t>function. ie.</a:t>
            </a:r>
            <a:r>
              <a:rPr sz="1700" spc="8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summation(y-(mx+b))^2</a:t>
            </a:r>
            <a:endParaRPr sz="1700">
              <a:latin typeface="Arial"/>
              <a:cs typeface="Arial"/>
            </a:endParaRPr>
          </a:p>
          <a:p>
            <a:pPr marL="349250" marR="31750" indent="-336550">
              <a:lnSpc>
                <a:spcPct val="102400"/>
              </a:lnSpc>
              <a:spcBef>
                <a:spcPts val="310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Step 3: </a:t>
            </a:r>
            <a:r>
              <a:rPr sz="1700" spc="-5" dirty="0">
                <a:latin typeface="Arial"/>
                <a:cs typeface="Arial"/>
              </a:rPr>
              <a:t>Find b_gradient </a:t>
            </a:r>
            <a:r>
              <a:rPr sz="1700" dirty="0">
                <a:latin typeface="Arial"/>
                <a:cs typeface="Arial"/>
              </a:rPr>
              <a:t>and </a:t>
            </a:r>
            <a:r>
              <a:rPr sz="1700" spc="-5" dirty="0">
                <a:latin typeface="Arial"/>
                <a:cs typeface="Arial"/>
              </a:rPr>
              <a:t>m_gradient </a:t>
            </a:r>
            <a:r>
              <a:rPr sz="1700" dirty="0">
                <a:latin typeface="Arial"/>
                <a:cs typeface="Arial"/>
              </a:rPr>
              <a:t>by </a:t>
            </a:r>
            <a:r>
              <a:rPr sz="1700" spc="-5" dirty="0">
                <a:latin typeface="Arial"/>
                <a:cs typeface="Arial"/>
              </a:rPr>
              <a:t>substituting in partial derivative  function</a:t>
            </a:r>
            <a:endParaRPr sz="1700">
              <a:latin typeface="Arial"/>
              <a:cs typeface="Arial"/>
            </a:endParaRPr>
          </a:p>
          <a:p>
            <a:pPr marL="349250" marR="5080" indent="-336550">
              <a:lnSpc>
                <a:spcPct val="103499"/>
              </a:lnSpc>
              <a:spcBef>
                <a:spcPts val="290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Step 4: </a:t>
            </a:r>
            <a:r>
              <a:rPr sz="1700" spc="-5" dirty="0">
                <a:latin typeface="Arial"/>
                <a:cs typeface="Arial"/>
              </a:rPr>
              <a:t>Update </a:t>
            </a:r>
            <a:r>
              <a:rPr sz="1700" dirty="0">
                <a:latin typeface="Arial"/>
                <a:cs typeface="Arial"/>
              </a:rPr>
              <a:t>b and m by </a:t>
            </a:r>
            <a:r>
              <a:rPr sz="1700" spc="-5" dirty="0">
                <a:latin typeface="Arial"/>
                <a:cs typeface="Arial"/>
              </a:rPr>
              <a:t>with respective </a:t>
            </a:r>
            <a:r>
              <a:rPr sz="1700" dirty="0">
                <a:latin typeface="Arial"/>
                <a:cs typeface="Arial"/>
              </a:rPr>
              <a:t>to </a:t>
            </a:r>
            <a:r>
              <a:rPr sz="1700" spc="-5" dirty="0">
                <a:latin typeface="Arial"/>
                <a:cs typeface="Arial"/>
              </a:rPr>
              <a:t>gradient value </a:t>
            </a:r>
            <a:r>
              <a:rPr sz="1700" dirty="0">
                <a:latin typeface="Arial"/>
                <a:cs typeface="Arial"/>
              </a:rPr>
              <a:t>found </a:t>
            </a:r>
            <a:r>
              <a:rPr sz="1700" spc="-5" dirty="0">
                <a:latin typeface="Arial"/>
                <a:cs typeface="Arial"/>
              </a:rPr>
              <a:t>in </a:t>
            </a:r>
            <a:r>
              <a:rPr sz="1700" dirty="0">
                <a:latin typeface="Arial"/>
                <a:cs typeface="Arial"/>
              </a:rPr>
              <a:t>step 3  </a:t>
            </a:r>
            <a:r>
              <a:rPr sz="1700" spc="-5" dirty="0">
                <a:latin typeface="Arial"/>
                <a:cs typeface="Arial"/>
              </a:rPr>
              <a:t>with learning</a:t>
            </a:r>
            <a:r>
              <a:rPr sz="1700" spc="1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rate</a:t>
            </a:r>
            <a:endParaRPr sz="1700">
              <a:latin typeface="Arial"/>
              <a:cs typeface="Arial"/>
            </a:endParaRPr>
          </a:p>
          <a:p>
            <a:pPr marL="349250" indent="-336550">
              <a:lnSpc>
                <a:spcPct val="100000"/>
              </a:lnSpc>
              <a:spcBef>
                <a:spcPts val="359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Step 5: </a:t>
            </a:r>
            <a:r>
              <a:rPr sz="1700" spc="-5" dirty="0">
                <a:latin typeface="Arial"/>
                <a:cs typeface="Arial"/>
              </a:rPr>
              <a:t>Find </a:t>
            </a:r>
            <a:r>
              <a:rPr sz="1700" dirty="0">
                <a:latin typeface="Arial"/>
                <a:cs typeface="Arial"/>
              </a:rPr>
              <a:t>the cost </a:t>
            </a:r>
            <a:r>
              <a:rPr sz="1700" spc="-5" dirty="0">
                <a:latin typeface="Arial"/>
                <a:cs typeface="Arial"/>
              </a:rPr>
              <a:t>function </a:t>
            </a:r>
            <a:r>
              <a:rPr sz="1700" dirty="0">
                <a:latin typeface="Arial"/>
                <a:cs typeface="Arial"/>
              </a:rPr>
              <a:t>and </a:t>
            </a:r>
            <a:r>
              <a:rPr sz="1700" spc="-5" dirty="0">
                <a:latin typeface="Arial"/>
                <a:cs typeface="Arial"/>
              </a:rPr>
              <a:t>repeat </a:t>
            </a:r>
            <a:r>
              <a:rPr sz="1700" dirty="0">
                <a:latin typeface="Arial"/>
                <a:cs typeface="Arial"/>
              </a:rPr>
              <a:t>step 2 to</a:t>
            </a:r>
            <a:r>
              <a:rPr sz="1700" spc="60" dirty="0">
                <a:latin typeface="Arial"/>
                <a:cs typeface="Arial"/>
              </a:rPr>
              <a:t> </a:t>
            </a:r>
            <a:r>
              <a:rPr sz="1700" dirty="0">
                <a:latin typeface="Arial"/>
                <a:cs typeface="Arial"/>
              </a:rPr>
              <a:t>4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65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Linear Regression </a:t>
            </a:r>
            <a:r>
              <a:rPr sz="2500" b="0" dirty="0">
                <a:latin typeface="Arial Black"/>
                <a:cs typeface="Arial Black"/>
              </a:rPr>
              <a:t>with </a:t>
            </a: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103631"/>
            <a:ext cx="5346192" cy="483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7504" y="152400"/>
            <a:ext cx="5358384" cy="483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4455" y="103631"/>
            <a:ext cx="5364480" cy="483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9837" y="1977079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727651" y="1288128"/>
            <a:ext cx="0" cy="2760980"/>
          </a:xfrm>
          <a:custGeom>
            <a:avLst/>
            <a:gdLst/>
            <a:ahLst/>
            <a:cxnLst/>
            <a:rect l="l" t="t" r="r" b="b"/>
            <a:pathLst>
              <a:path h="2760979">
                <a:moveTo>
                  <a:pt x="0" y="0"/>
                </a:moveTo>
                <a:lnTo>
                  <a:pt x="0" y="2760561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16850" y="192074"/>
          <a:ext cx="7211059" cy="4472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7570"/>
                <a:gridCol w="1896110"/>
                <a:gridCol w="1896110"/>
              </a:tblGrid>
              <a:tr h="608965">
                <a:tc>
                  <a:txBody>
                    <a:bodyPr/>
                    <a:lstStyle/>
                    <a:p>
                      <a:pPr marL="31750">
                        <a:lnSpc>
                          <a:spcPts val="2430"/>
                        </a:lnSpc>
                      </a:pPr>
                      <a:r>
                        <a:rPr sz="2200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Value </a:t>
                      </a:r>
                      <a:r>
                        <a:rPr sz="220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for Y </a:t>
                      </a:r>
                      <a:r>
                        <a:rPr sz="2200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with given</a:t>
                      </a:r>
                      <a:r>
                        <a:rPr sz="2200" spc="-2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</a:tr>
              <a:tr h="486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b="1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Y = 2 +</a:t>
                      </a:r>
                      <a:r>
                        <a:rPr sz="2400" b="1" spc="-5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3(X)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FF00"/>
                      </a:solidFill>
                      <a:prstDash val="solid"/>
                    </a:lnL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32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CCCC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</a:tr>
              <a:tr h="332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24455" y="152400"/>
            <a:ext cx="5364480" cy="483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3600" y="152400"/>
            <a:ext cx="5346192" cy="4837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00" y="93470"/>
            <a:ext cx="30575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spc="-45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9704" y="768095"/>
            <a:ext cx="7784592" cy="4233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24" y="258063"/>
            <a:ext cx="7783830" cy="224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al Black"/>
                <a:cs typeface="Arial Black"/>
              </a:rPr>
              <a:t>Coefficient of Determination,</a:t>
            </a:r>
            <a:r>
              <a:rPr sz="2500" spc="25" dirty="0">
                <a:latin typeface="Arial Black"/>
                <a:cs typeface="Arial Black"/>
              </a:rPr>
              <a:t> </a:t>
            </a:r>
            <a:r>
              <a:rPr sz="2500" dirty="0">
                <a:latin typeface="Arial Black"/>
                <a:cs typeface="Arial Black"/>
              </a:rPr>
              <a:t>R</a:t>
            </a:r>
            <a:r>
              <a:rPr sz="2550" baseline="26143" dirty="0">
                <a:latin typeface="Arial Black"/>
                <a:cs typeface="Arial Black"/>
              </a:rPr>
              <a:t>2</a:t>
            </a:r>
            <a:endParaRPr sz="2550" baseline="26143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500">
              <a:latin typeface="Times New Roman"/>
              <a:cs typeface="Times New Roman"/>
            </a:endParaRPr>
          </a:p>
          <a:p>
            <a:pPr marL="253365" marR="5080" indent="-240665">
              <a:lnSpc>
                <a:spcPts val="2110"/>
              </a:lnSpc>
              <a:buSzPct val="94444"/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sz="1800" spc="-40" dirty="0">
                <a:latin typeface="Georgia"/>
                <a:cs typeface="Georgia"/>
              </a:rPr>
              <a:t>The </a:t>
            </a:r>
            <a:r>
              <a:rPr sz="1800" spc="-30" dirty="0">
                <a:solidFill>
                  <a:srgbClr val="FF00FF"/>
                </a:solidFill>
                <a:latin typeface="Georgia"/>
                <a:cs typeface="Georgia"/>
              </a:rPr>
              <a:t>coefficient </a:t>
            </a:r>
            <a:r>
              <a:rPr sz="1800" spc="-35" dirty="0">
                <a:solidFill>
                  <a:srgbClr val="FF00FF"/>
                </a:solidFill>
                <a:latin typeface="Georgia"/>
                <a:cs typeface="Georgia"/>
              </a:rPr>
              <a:t>of </a:t>
            </a:r>
            <a:r>
              <a:rPr sz="1800" spc="-30" dirty="0">
                <a:solidFill>
                  <a:srgbClr val="FF00FF"/>
                </a:solidFill>
                <a:latin typeface="Georgia"/>
                <a:cs typeface="Georgia"/>
              </a:rPr>
              <a:t>determination </a:t>
            </a:r>
            <a:r>
              <a:rPr sz="1800" spc="-20" dirty="0">
                <a:latin typeface="Georgia"/>
                <a:cs typeface="Georgia"/>
              </a:rPr>
              <a:t>is </a:t>
            </a:r>
            <a:r>
              <a:rPr sz="1800" spc="-25" dirty="0">
                <a:latin typeface="Georgia"/>
                <a:cs typeface="Georgia"/>
              </a:rPr>
              <a:t>the portion </a:t>
            </a:r>
            <a:r>
              <a:rPr sz="1800" spc="-35" dirty="0">
                <a:latin typeface="Georgia"/>
                <a:cs typeface="Georgia"/>
              </a:rPr>
              <a:t>of </a:t>
            </a:r>
            <a:r>
              <a:rPr sz="1800" spc="-25" dirty="0">
                <a:latin typeface="Georgia"/>
                <a:cs typeface="Georgia"/>
              </a:rPr>
              <a:t>the total variation </a:t>
            </a:r>
            <a:r>
              <a:rPr sz="1800" spc="-50" dirty="0">
                <a:latin typeface="Georgia"/>
                <a:cs typeface="Georgia"/>
              </a:rPr>
              <a:t>in </a:t>
            </a:r>
            <a:r>
              <a:rPr sz="1800" spc="-25" dirty="0">
                <a:latin typeface="Georgia"/>
                <a:cs typeface="Georgia"/>
              </a:rPr>
              <a:t>the  </a:t>
            </a:r>
            <a:r>
              <a:rPr sz="1800" spc="-30" dirty="0">
                <a:latin typeface="Georgia"/>
                <a:cs typeface="Georgia"/>
              </a:rPr>
              <a:t>dependent </a:t>
            </a:r>
            <a:r>
              <a:rPr sz="1800" spc="-15" dirty="0">
                <a:latin typeface="Georgia"/>
                <a:cs typeface="Georgia"/>
              </a:rPr>
              <a:t>variable </a:t>
            </a:r>
            <a:r>
              <a:rPr sz="1800" spc="-35" dirty="0">
                <a:latin typeface="Georgia"/>
                <a:cs typeface="Georgia"/>
              </a:rPr>
              <a:t>that </a:t>
            </a:r>
            <a:r>
              <a:rPr sz="1800" spc="-20" dirty="0">
                <a:latin typeface="Georgia"/>
                <a:cs typeface="Georgia"/>
              </a:rPr>
              <a:t>is </a:t>
            </a:r>
            <a:r>
              <a:rPr sz="1800" spc="-30" dirty="0">
                <a:latin typeface="Georgia"/>
                <a:cs typeface="Georgia"/>
              </a:rPr>
              <a:t>explained </a:t>
            </a:r>
            <a:r>
              <a:rPr sz="1800" spc="-5" dirty="0">
                <a:latin typeface="Georgia"/>
                <a:cs typeface="Georgia"/>
              </a:rPr>
              <a:t>by </a:t>
            </a:r>
            <a:r>
              <a:rPr sz="1800" spc="-25" dirty="0">
                <a:latin typeface="Georgia"/>
                <a:cs typeface="Georgia"/>
              </a:rPr>
              <a:t>variation </a:t>
            </a:r>
            <a:r>
              <a:rPr sz="1800" spc="-50" dirty="0">
                <a:latin typeface="Georgia"/>
                <a:cs typeface="Georgia"/>
              </a:rPr>
              <a:t>in </a:t>
            </a:r>
            <a:r>
              <a:rPr sz="1800" spc="-25" dirty="0">
                <a:latin typeface="Georgia"/>
                <a:cs typeface="Georgia"/>
              </a:rPr>
              <a:t>the </a:t>
            </a:r>
            <a:r>
              <a:rPr sz="1800" spc="-30" dirty="0">
                <a:latin typeface="Georgia"/>
                <a:cs typeface="Georgia"/>
              </a:rPr>
              <a:t>independent</a:t>
            </a:r>
            <a:r>
              <a:rPr sz="1800" spc="-100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variable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•"/>
            </a:pPr>
            <a:endParaRPr sz="2450">
              <a:latin typeface="Times New Roman"/>
              <a:cs typeface="Times New Roman"/>
            </a:endParaRPr>
          </a:p>
          <a:p>
            <a:pPr marL="253365" indent="-240665">
              <a:lnSpc>
                <a:spcPct val="100000"/>
              </a:lnSpc>
              <a:spcBef>
                <a:spcPts val="5"/>
              </a:spcBef>
              <a:buSzPct val="94444"/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sz="1800" spc="-40" dirty="0">
                <a:latin typeface="Georgia"/>
                <a:cs typeface="Georgia"/>
              </a:rPr>
              <a:t>The </a:t>
            </a:r>
            <a:r>
              <a:rPr sz="1800" spc="-30" dirty="0">
                <a:latin typeface="Georgia"/>
                <a:cs typeface="Georgia"/>
              </a:rPr>
              <a:t>coefficient </a:t>
            </a:r>
            <a:r>
              <a:rPr sz="1800" spc="-35" dirty="0">
                <a:latin typeface="Georgia"/>
                <a:cs typeface="Georgia"/>
              </a:rPr>
              <a:t>of </a:t>
            </a:r>
            <a:r>
              <a:rPr sz="1800" spc="-30" dirty="0">
                <a:latin typeface="Georgia"/>
                <a:cs typeface="Georgia"/>
              </a:rPr>
              <a:t>determination </a:t>
            </a:r>
            <a:r>
              <a:rPr sz="1800" spc="-20" dirty="0">
                <a:latin typeface="Georgia"/>
                <a:cs typeface="Georgia"/>
              </a:rPr>
              <a:t>is </a:t>
            </a:r>
            <a:r>
              <a:rPr sz="1800" spc="-25" dirty="0">
                <a:latin typeface="Georgia"/>
                <a:cs typeface="Georgia"/>
              </a:rPr>
              <a:t>also </a:t>
            </a:r>
            <a:r>
              <a:rPr sz="1800" spc="-30" dirty="0">
                <a:latin typeface="Georgia"/>
                <a:cs typeface="Georgia"/>
              </a:rPr>
              <a:t>called </a:t>
            </a:r>
            <a:r>
              <a:rPr sz="1800" spc="-40" dirty="0">
                <a:solidFill>
                  <a:srgbClr val="FF00FF"/>
                </a:solidFill>
                <a:latin typeface="Georgia"/>
                <a:cs typeface="Georgia"/>
              </a:rPr>
              <a:t>R-squared </a:t>
            </a:r>
            <a:r>
              <a:rPr sz="1800" spc="-50" dirty="0">
                <a:latin typeface="Georgia"/>
                <a:cs typeface="Georgia"/>
              </a:rPr>
              <a:t>and </a:t>
            </a:r>
            <a:r>
              <a:rPr sz="1800" spc="-20" dirty="0">
                <a:latin typeface="Georgia"/>
                <a:cs typeface="Georgia"/>
              </a:rPr>
              <a:t>is </a:t>
            </a:r>
            <a:r>
              <a:rPr sz="1800" spc="-25" dirty="0">
                <a:latin typeface="Georgia"/>
                <a:cs typeface="Georgia"/>
              </a:rPr>
              <a:t>denoted </a:t>
            </a:r>
            <a:r>
              <a:rPr sz="1800" spc="-20" dirty="0">
                <a:latin typeface="Georgia"/>
                <a:cs typeface="Georgia"/>
              </a:rPr>
              <a:t>as</a:t>
            </a:r>
            <a:r>
              <a:rPr sz="1800" spc="-35" dirty="0">
                <a:latin typeface="Georgia"/>
                <a:cs typeface="Georgia"/>
              </a:rPr>
              <a:t> </a:t>
            </a:r>
            <a:r>
              <a:rPr sz="1800" spc="-85" dirty="0">
                <a:solidFill>
                  <a:srgbClr val="FF00FF"/>
                </a:solidFill>
                <a:latin typeface="Georgia"/>
                <a:cs typeface="Georgia"/>
              </a:rPr>
              <a:t>R</a:t>
            </a:r>
            <a:r>
              <a:rPr sz="1800" spc="-127" baseline="23148" dirty="0">
                <a:solidFill>
                  <a:srgbClr val="FF00FF"/>
                </a:solidFill>
                <a:latin typeface="Georgia"/>
                <a:cs typeface="Georgia"/>
              </a:rPr>
              <a:t>2</a:t>
            </a:r>
            <a:endParaRPr sz="1800" baseline="23148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14600" y="3086101"/>
            <a:ext cx="1819275" cy="1003935"/>
          </a:xfrm>
          <a:custGeom>
            <a:avLst/>
            <a:gdLst/>
            <a:ahLst/>
            <a:cxnLst/>
            <a:rect l="l" t="t" r="r" b="b"/>
            <a:pathLst>
              <a:path w="1819275" h="1003935">
                <a:moveTo>
                  <a:pt x="0" y="1003697"/>
                </a:moveTo>
                <a:lnTo>
                  <a:pt x="1819275" y="1003697"/>
                </a:lnTo>
                <a:lnTo>
                  <a:pt x="1819275" y="0"/>
                </a:lnTo>
                <a:lnTo>
                  <a:pt x="0" y="0"/>
                </a:lnTo>
                <a:lnTo>
                  <a:pt x="0" y="100369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3532" y="3615703"/>
            <a:ext cx="852169" cy="0"/>
          </a:xfrm>
          <a:custGeom>
            <a:avLst/>
            <a:gdLst/>
            <a:ahLst/>
            <a:cxnLst/>
            <a:rect l="l" t="t" r="r" b="b"/>
            <a:pathLst>
              <a:path w="852170">
                <a:moveTo>
                  <a:pt x="0" y="0"/>
                </a:moveTo>
                <a:lnTo>
                  <a:pt x="851726" y="0"/>
                </a:lnTo>
              </a:path>
            </a:pathLst>
          </a:custGeom>
          <a:ln w="169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76514" y="3615097"/>
            <a:ext cx="77724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3100" spc="-15" dirty="0">
                <a:latin typeface="Arial"/>
                <a:cs typeface="Arial"/>
              </a:rPr>
              <a:t>S</a:t>
            </a:r>
            <a:r>
              <a:rPr sz="3100" spc="-30" dirty="0">
                <a:latin typeface="Arial"/>
                <a:cs typeface="Arial"/>
              </a:rPr>
              <a:t>S</a:t>
            </a:r>
            <a:r>
              <a:rPr sz="3100" spc="15" dirty="0">
                <a:latin typeface="Arial"/>
                <a:cs typeface="Arial"/>
              </a:rPr>
              <a:t>T</a:t>
            </a:r>
            <a:endParaRPr sz="3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49988" y="3054075"/>
            <a:ext cx="172910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4650" spc="135" baseline="-35842" dirty="0">
                <a:latin typeface="Arial"/>
                <a:cs typeface="Arial"/>
              </a:rPr>
              <a:t>R</a:t>
            </a:r>
            <a:r>
              <a:rPr sz="2700" spc="135" baseline="-16975" dirty="0">
                <a:latin typeface="Times New Roman"/>
                <a:cs typeface="Times New Roman"/>
              </a:rPr>
              <a:t>2 </a:t>
            </a:r>
            <a:r>
              <a:rPr sz="4650" spc="22" baseline="-35842" dirty="0">
                <a:latin typeface="Symbol"/>
                <a:cs typeface="Symbol"/>
              </a:rPr>
              <a:t></a:t>
            </a:r>
            <a:r>
              <a:rPr sz="4650" spc="382" baseline="-35842" dirty="0">
                <a:latin typeface="Times New Roman"/>
                <a:cs typeface="Times New Roman"/>
              </a:rPr>
              <a:t> </a:t>
            </a:r>
            <a:r>
              <a:rPr sz="3100" spc="-10" dirty="0">
                <a:latin typeface="Arial"/>
                <a:cs typeface="Arial"/>
              </a:rPr>
              <a:t>SSR</a:t>
            </a:r>
            <a:endParaRPr sz="3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29250" y="3314696"/>
            <a:ext cx="1485900" cy="447040"/>
          </a:xfrm>
          <a:custGeom>
            <a:avLst/>
            <a:gdLst/>
            <a:ahLst/>
            <a:cxnLst/>
            <a:rect l="l" t="t" r="r" b="b"/>
            <a:pathLst>
              <a:path w="1485900" h="447039">
                <a:moveTo>
                  <a:pt x="0" y="446485"/>
                </a:moveTo>
                <a:lnTo>
                  <a:pt x="1485900" y="446485"/>
                </a:lnTo>
                <a:lnTo>
                  <a:pt x="1485900" y="0"/>
                </a:lnTo>
                <a:lnTo>
                  <a:pt x="0" y="0"/>
                </a:lnTo>
                <a:lnTo>
                  <a:pt x="0" y="446485"/>
                </a:lnTo>
                <a:close/>
              </a:path>
            </a:pathLst>
          </a:custGeom>
          <a:solidFill>
            <a:srgbClr val="CC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49520" y="3320191"/>
            <a:ext cx="137160" cy="268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15" dirty="0"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7400" y="3330686"/>
            <a:ext cx="1483995" cy="4419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033144" algn="l"/>
              </a:tabLst>
            </a:pPr>
            <a:r>
              <a:rPr sz="2700" dirty="0">
                <a:latin typeface="Arial"/>
                <a:cs typeface="Arial"/>
              </a:rPr>
              <a:t>0</a:t>
            </a:r>
            <a:r>
              <a:rPr sz="2700" spc="-105" dirty="0">
                <a:latin typeface="Arial"/>
                <a:cs typeface="Arial"/>
              </a:rPr>
              <a:t> </a:t>
            </a:r>
            <a:r>
              <a:rPr sz="2700" dirty="0">
                <a:latin typeface="Symbol"/>
                <a:cs typeface="Symbol"/>
              </a:rPr>
              <a:t></a:t>
            </a:r>
            <a:r>
              <a:rPr sz="2700" spc="-14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"/>
                <a:cs typeface="Arial"/>
              </a:rPr>
              <a:t>R	</a:t>
            </a:r>
            <a:r>
              <a:rPr sz="2700" dirty="0">
                <a:latin typeface="Symbol"/>
                <a:cs typeface="Symbol"/>
              </a:rPr>
              <a:t></a:t>
            </a:r>
            <a:r>
              <a:rPr sz="2700" spc="-29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"/>
                <a:cs typeface="Arial"/>
              </a:rPr>
              <a:t>1</a:t>
            </a:r>
            <a:endParaRPr sz="2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50740" y="3404108"/>
            <a:ext cx="646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Georgia"/>
                <a:cs typeface="Georgia"/>
              </a:rPr>
              <a:t>w</a:t>
            </a:r>
            <a:r>
              <a:rPr sz="1800" spc="-5" dirty="0">
                <a:latin typeface="Georgia"/>
                <a:cs typeface="Georgia"/>
              </a:rPr>
              <a:t>h</a:t>
            </a:r>
            <a:r>
              <a:rPr sz="1800" dirty="0">
                <a:latin typeface="Georgia"/>
                <a:cs typeface="Georgia"/>
              </a:rPr>
              <a:t>e</a:t>
            </a:r>
            <a:r>
              <a:rPr sz="1800" spc="10" dirty="0">
                <a:latin typeface="Georgia"/>
                <a:cs typeface="Georgia"/>
              </a:rPr>
              <a:t>r</a:t>
            </a:r>
            <a:r>
              <a:rPr sz="1800" spc="5" dirty="0"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55511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Coefficient of Determination,</a:t>
            </a:r>
            <a:r>
              <a:rPr sz="2500" b="0" spc="30" dirty="0">
                <a:latin typeface="Arial Black"/>
                <a:cs typeface="Arial Black"/>
              </a:rPr>
              <a:t> </a:t>
            </a:r>
            <a:r>
              <a:rPr sz="2500" b="0" dirty="0">
                <a:latin typeface="Arial Black"/>
                <a:cs typeface="Arial Black"/>
              </a:rPr>
              <a:t>R</a:t>
            </a:r>
            <a:r>
              <a:rPr sz="2550" b="0" baseline="26143" dirty="0">
                <a:latin typeface="Arial Black"/>
                <a:cs typeface="Arial Black"/>
              </a:rPr>
              <a:t>2</a:t>
            </a:r>
            <a:endParaRPr sz="2550" baseline="26143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14500" y="1714496"/>
            <a:ext cx="5772150" cy="680085"/>
          </a:xfrm>
          <a:custGeom>
            <a:avLst/>
            <a:gdLst/>
            <a:ahLst/>
            <a:cxnLst/>
            <a:rect l="l" t="t" r="r" b="b"/>
            <a:pathLst>
              <a:path w="5772150" h="680085">
                <a:moveTo>
                  <a:pt x="0" y="679847"/>
                </a:moveTo>
                <a:lnTo>
                  <a:pt x="5772150" y="679847"/>
                </a:lnTo>
                <a:lnTo>
                  <a:pt x="5772150" y="0"/>
                </a:lnTo>
                <a:lnTo>
                  <a:pt x="0" y="0"/>
                </a:lnTo>
                <a:lnTo>
                  <a:pt x="0" y="67984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98782" y="2052387"/>
            <a:ext cx="535940" cy="0"/>
          </a:xfrm>
          <a:custGeom>
            <a:avLst/>
            <a:gdLst/>
            <a:ahLst/>
            <a:cxnLst/>
            <a:rect l="l" t="t" r="r" b="b"/>
            <a:pathLst>
              <a:path w="535939">
                <a:moveTo>
                  <a:pt x="0" y="0"/>
                </a:moveTo>
                <a:lnTo>
                  <a:pt x="535556" y="0"/>
                </a:lnTo>
              </a:path>
            </a:pathLst>
          </a:custGeom>
          <a:ln w="10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14940" y="2052387"/>
            <a:ext cx="4352290" cy="0"/>
          </a:xfrm>
          <a:custGeom>
            <a:avLst/>
            <a:gdLst/>
            <a:ahLst/>
            <a:cxnLst/>
            <a:rect l="l" t="t" r="r" b="b"/>
            <a:pathLst>
              <a:path w="4352290">
                <a:moveTo>
                  <a:pt x="0" y="0"/>
                </a:moveTo>
                <a:lnTo>
                  <a:pt x="4351673" y="0"/>
                </a:lnTo>
              </a:path>
            </a:pathLst>
          </a:custGeom>
          <a:ln w="10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23859" y="1162241"/>
            <a:ext cx="5754370" cy="121539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736089" indent="-240665">
              <a:lnSpc>
                <a:spcPct val="100000"/>
              </a:lnSpc>
              <a:spcBef>
                <a:spcPts val="1105"/>
              </a:spcBef>
              <a:buClr>
                <a:srgbClr val="000000"/>
              </a:buClr>
              <a:buSzPct val="113333"/>
              <a:buFont typeface="Arial"/>
              <a:buChar char="•"/>
              <a:tabLst>
                <a:tab pos="1736089" algn="l"/>
                <a:tab pos="1736725" algn="l"/>
              </a:tabLst>
            </a:pPr>
            <a:r>
              <a:rPr sz="1500" b="1" spc="-100" dirty="0">
                <a:solidFill>
                  <a:srgbClr val="0D0D0D"/>
                </a:solidFill>
                <a:latin typeface="Georgia"/>
                <a:cs typeface="Georgia"/>
              </a:rPr>
              <a:t>Coefficient </a:t>
            </a:r>
            <a:r>
              <a:rPr sz="1500" b="1" spc="-105" dirty="0">
                <a:solidFill>
                  <a:srgbClr val="0D0D0D"/>
                </a:solidFill>
                <a:latin typeface="Georgia"/>
                <a:cs typeface="Georgia"/>
              </a:rPr>
              <a:t>of</a:t>
            </a:r>
            <a:r>
              <a:rPr sz="1500" b="1" spc="-20" dirty="0">
                <a:solidFill>
                  <a:srgbClr val="0D0D0D"/>
                </a:solidFill>
                <a:latin typeface="Georgia"/>
                <a:cs typeface="Georgia"/>
              </a:rPr>
              <a:t> </a:t>
            </a:r>
            <a:r>
              <a:rPr sz="1500" b="1" spc="-95" dirty="0">
                <a:solidFill>
                  <a:srgbClr val="0D0D0D"/>
                </a:solidFill>
                <a:latin typeface="Georgia"/>
                <a:cs typeface="Georgia"/>
              </a:rPr>
              <a:t>determination</a:t>
            </a:r>
            <a:endParaRPr sz="1500">
              <a:latin typeface="Georgia"/>
              <a:cs typeface="Georgia"/>
            </a:endParaRPr>
          </a:p>
          <a:p>
            <a:pPr marL="594995" marR="5080" indent="-582930">
              <a:lnSpc>
                <a:spcPct val="117400"/>
              </a:lnSpc>
              <a:spcBef>
                <a:spcPts val="925"/>
              </a:spcBef>
              <a:tabLst>
                <a:tab pos="2462530" algn="l"/>
              </a:tabLst>
            </a:pPr>
            <a:r>
              <a:rPr sz="3000" spc="60" baseline="-34722" dirty="0">
                <a:latin typeface="Arial"/>
                <a:cs typeface="Arial"/>
              </a:rPr>
              <a:t>R</a:t>
            </a:r>
            <a:r>
              <a:rPr sz="1725" spc="60" baseline="-16908" dirty="0">
                <a:latin typeface="Times New Roman"/>
                <a:cs typeface="Times New Roman"/>
              </a:rPr>
              <a:t>2 </a:t>
            </a:r>
            <a:r>
              <a:rPr sz="3000" spc="7" baseline="-34722" dirty="0">
                <a:latin typeface="Symbol"/>
                <a:cs typeface="Symbol"/>
              </a:rPr>
              <a:t></a:t>
            </a:r>
            <a:r>
              <a:rPr sz="3000" spc="7" baseline="-34722" dirty="0">
                <a:latin typeface="Times New Roman"/>
                <a:cs typeface="Times New Roman"/>
              </a:rPr>
              <a:t> </a:t>
            </a:r>
            <a:r>
              <a:rPr sz="2000" spc="-30" dirty="0">
                <a:latin typeface="Arial"/>
                <a:cs typeface="Arial"/>
              </a:rPr>
              <a:t>SSR </a:t>
            </a:r>
            <a:r>
              <a:rPr sz="3000" spc="7" baseline="-34722" dirty="0">
                <a:latin typeface="Symbol"/>
                <a:cs typeface="Symbol"/>
              </a:rPr>
              <a:t></a:t>
            </a:r>
            <a:r>
              <a:rPr sz="3000" spc="7" baseline="-34722" dirty="0">
                <a:latin typeface="Times New Roman"/>
                <a:cs typeface="Times New Roman"/>
              </a:rPr>
              <a:t> </a:t>
            </a:r>
            <a:r>
              <a:rPr sz="2000" dirty="0">
                <a:latin typeface="Arial"/>
                <a:cs typeface="Arial"/>
              </a:rPr>
              <a:t>sum </a:t>
            </a:r>
            <a:r>
              <a:rPr sz="2000" spc="-30" dirty="0">
                <a:latin typeface="Arial"/>
                <a:cs typeface="Arial"/>
              </a:rPr>
              <a:t>of </a:t>
            </a:r>
            <a:r>
              <a:rPr sz="2000" spc="-20" dirty="0">
                <a:latin typeface="Arial"/>
                <a:cs typeface="Arial"/>
              </a:rPr>
              <a:t>squares </a:t>
            </a:r>
            <a:r>
              <a:rPr sz="2000" spc="-25" dirty="0">
                <a:latin typeface="Arial"/>
                <a:cs typeface="Arial"/>
              </a:rPr>
              <a:t>explained </a:t>
            </a:r>
            <a:r>
              <a:rPr sz="2000" spc="-30" dirty="0">
                <a:latin typeface="Arial"/>
                <a:cs typeface="Arial"/>
              </a:rPr>
              <a:t>by </a:t>
            </a:r>
            <a:r>
              <a:rPr sz="2000" spc="-15" dirty="0">
                <a:latin typeface="Arial"/>
                <a:cs typeface="Arial"/>
              </a:rPr>
              <a:t>regression  </a:t>
            </a:r>
            <a:r>
              <a:rPr sz="2000" spc="-30" dirty="0">
                <a:latin typeface="Arial"/>
                <a:cs typeface="Arial"/>
              </a:rPr>
              <a:t>SST	</a:t>
            </a:r>
            <a:r>
              <a:rPr sz="2000" spc="-15" dirty="0">
                <a:latin typeface="Arial"/>
                <a:cs typeface="Arial"/>
              </a:rPr>
              <a:t>total </a:t>
            </a:r>
            <a:r>
              <a:rPr sz="2000" dirty="0">
                <a:latin typeface="Arial"/>
                <a:cs typeface="Arial"/>
              </a:rPr>
              <a:t>sum</a:t>
            </a:r>
            <a:r>
              <a:rPr sz="2000" spc="-35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of </a:t>
            </a:r>
            <a:r>
              <a:rPr sz="2000" spc="-20" dirty="0">
                <a:latin typeface="Arial"/>
                <a:cs typeface="Arial"/>
              </a:rPr>
              <a:t>squares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3239" y="3003295"/>
            <a:ext cx="51816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b="1" spc="-120" dirty="0">
                <a:latin typeface="Georgia"/>
                <a:cs typeface="Georgia"/>
              </a:rPr>
              <a:t>Note: </a:t>
            </a:r>
            <a:r>
              <a:rPr sz="1500" spc="-75" dirty="0">
                <a:latin typeface="Georgia"/>
                <a:cs typeface="Georgia"/>
              </a:rPr>
              <a:t>In </a:t>
            </a:r>
            <a:r>
              <a:rPr sz="1500" spc="-20" dirty="0">
                <a:latin typeface="Georgia"/>
                <a:cs typeface="Georgia"/>
              </a:rPr>
              <a:t>the single </a:t>
            </a:r>
            <a:r>
              <a:rPr sz="1500" spc="-25" dirty="0">
                <a:latin typeface="Georgia"/>
                <a:cs typeface="Georgia"/>
              </a:rPr>
              <a:t>independent </a:t>
            </a:r>
            <a:r>
              <a:rPr sz="1500" spc="-15" dirty="0">
                <a:latin typeface="Georgia"/>
                <a:cs typeface="Georgia"/>
              </a:rPr>
              <a:t>variable </a:t>
            </a:r>
            <a:r>
              <a:rPr sz="1500" spc="-25" dirty="0">
                <a:latin typeface="Georgia"/>
                <a:cs typeface="Georgia"/>
              </a:rPr>
              <a:t>case, </a:t>
            </a:r>
            <a:r>
              <a:rPr sz="1500" spc="-20" dirty="0">
                <a:latin typeface="Georgia"/>
                <a:cs typeface="Georgia"/>
              </a:rPr>
              <a:t>the </a:t>
            </a:r>
            <a:r>
              <a:rPr sz="1500" spc="-25" dirty="0">
                <a:latin typeface="Georgia"/>
                <a:cs typeface="Georgia"/>
              </a:rPr>
              <a:t>coefficient of  determination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is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707639" y="4009135"/>
            <a:ext cx="36048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0" dirty="0">
                <a:latin typeface="Georgia"/>
                <a:cs typeface="Georgia"/>
              </a:rPr>
              <a:t>where:</a:t>
            </a:r>
            <a:endParaRPr sz="1500">
              <a:latin typeface="Georgia"/>
              <a:cs typeface="Georgia"/>
            </a:endParaRPr>
          </a:p>
          <a:p>
            <a:pPr marL="927100" marR="5080">
              <a:lnSpc>
                <a:spcPct val="100000"/>
              </a:lnSpc>
            </a:pPr>
            <a:r>
              <a:rPr sz="1500" spc="-65" dirty="0">
                <a:latin typeface="Georgia"/>
                <a:cs typeface="Georgia"/>
              </a:rPr>
              <a:t>R</a:t>
            </a:r>
            <a:r>
              <a:rPr sz="1500" spc="-97" baseline="22222" dirty="0">
                <a:latin typeface="Georgia"/>
                <a:cs typeface="Georgia"/>
              </a:rPr>
              <a:t>2 </a:t>
            </a: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30" dirty="0">
                <a:latin typeface="Georgia"/>
                <a:cs typeface="Georgia"/>
              </a:rPr>
              <a:t>Coefficient </a:t>
            </a:r>
            <a:r>
              <a:rPr sz="1500" spc="-25" dirty="0">
                <a:latin typeface="Georgia"/>
                <a:cs typeface="Georgia"/>
              </a:rPr>
              <a:t>of determination  </a:t>
            </a:r>
            <a:r>
              <a:rPr sz="1500" spc="5" dirty="0">
                <a:latin typeface="Georgia"/>
                <a:cs typeface="Georgia"/>
              </a:rPr>
              <a:t>r </a:t>
            </a: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40" dirty="0">
                <a:latin typeface="Georgia"/>
                <a:cs typeface="Georgia"/>
              </a:rPr>
              <a:t>Simple </a:t>
            </a:r>
            <a:r>
              <a:rPr sz="1500" spc="-15" dirty="0">
                <a:latin typeface="Georgia"/>
                <a:cs typeface="Georgia"/>
              </a:rPr>
              <a:t>correlation</a:t>
            </a:r>
            <a:r>
              <a:rPr sz="1500" spc="-22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coefficient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43350" y="3429000"/>
            <a:ext cx="1371600" cy="530225"/>
          </a:xfrm>
          <a:custGeom>
            <a:avLst/>
            <a:gdLst/>
            <a:ahLst/>
            <a:cxnLst/>
            <a:rect l="l" t="t" r="r" b="b"/>
            <a:pathLst>
              <a:path w="1371600" h="530225">
                <a:moveTo>
                  <a:pt x="0" y="529828"/>
                </a:moveTo>
                <a:lnTo>
                  <a:pt x="1371600" y="529828"/>
                </a:lnTo>
                <a:lnTo>
                  <a:pt x="1371600" y="0"/>
                </a:lnTo>
                <a:lnTo>
                  <a:pt x="0" y="0"/>
                </a:lnTo>
                <a:lnTo>
                  <a:pt x="0" y="529828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68313" y="3453721"/>
            <a:ext cx="1300480" cy="5645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500" spc="30" dirty="0">
                <a:latin typeface="Arial"/>
                <a:cs typeface="Arial"/>
              </a:rPr>
              <a:t>R</a:t>
            </a:r>
            <a:r>
              <a:rPr sz="3075" spc="44" baseline="43360" dirty="0">
                <a:latin typeface="Arial"/>
                <a:cs typeface="Arial"/>
              </a:rPr>
              <a:t>2 </a:t>
            </a:r>
            <a:r>
              <a:rPr sz="3500" spc="30" dirty="0">
                <a:latin typeface="Symbol"/>
                <a:cs typeface="Symbol"/>
              </a:rPr>
              <a:t></a:t>
            </a:r>
            <a:r>
              <a:rPr sz="3500" spc="-235" dirty="0">
                <a:latin typeface="Times New Roman"/>
                <a:cs typeface="Times New Roman"/>
              </a:rPr>
              <a:t> </a:t>
            </a:r>
            <a:r>
              <a:rPr sz="3500" spc="125" dirty="0">
                <a:latin typeface="Arial"/>
                <a:cs typeface="Arial"/>
              </a:rPr>
              <a:t>r</a:t>
            </a:r>
            <a:r>
              <a:rPr sz="3075" spc="187" baseline="43360" dirty="0">
                <a:latin typeface="Arial"/>
                <a:cs typeface="Arial"/>
              </a:rPr>
              <a:t>2</a:t>
            </a:r>
            <a:endParaRPr sz="3075" baseline="4336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53868" y="4088606"/>
            <a:ext cx="939800" cy="36957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445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350"/>
              </a:spcBef>
            </a:pPr>
            <a:r>
              <a:rPr sz="1800" b="1" spc="-150" dirty="0">
                <a:latin typeface="Georgia"/>
                <a:cs typeface="Georgia"/>
              </a:rPr>
              <a:t>R</a:t>
            </a:r>
            <a:r>
              <a:rPr sz="1800" b="1" spc="-225" baseline="23148" dirty="0">
                <a:latin typeface="Georgia"/>
                <a:cs typeface="Georgia"/>
              </a:rPr>
              <a:t>2 </a:t>
            </a:r>
            <a:r>
              <a:rPr sz="1800" b="1" spc="-200" dirty="0">
                <a:latin typeface="Georgia"/>
                <a:cs typeface="Georgia"/>
              </a:rPr>
              <a:t>=</a:t>
            </a:r>
            <a:r>
              <a:rPr sz="1800" b="1" spc="-145" dirty="0">
                <a:latin typeface="Georgia"/>
                <a:cs typeface="Georgia"/>
              </a:rPr>
              <a:t> </a:t>
            </a:r>
            <a:r>
              <a:rPr sz="1800" b="1" spc="-15" dirty="0">
                <a:latin typeface="Georgia"/>
                <a:cs typeface="Georgia"/>
              </a:rPr>
              <a:t>+1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41892" y="1315643"/>
            <a:ext cx="0" cy="1143000"/>
          </a:xfrm>
          <a:custGeom>
            <a:avLst/>
            <a:gdLst/>
            <a:ahLst/>
            <a:cxnLst/>
            <a:rect l="l" t="t" r="r" b="b"/>
            <a:pathLst>
              <a:path h="1143000">
                <a:moveTo>
                  <a:pt x="1" y="0"/>
                </a:moveTo>
                <a:lnTo>
                  <a:pt x="0" y="114300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53802" y="1429943"/>
            <a:ext cx="1931670" cy="685800"/>
          </a:xfrm>
          <a:custGeom>
            <a:avLst/>
            <a:gdLst/>
            <a:ahLst/>
            <a:cxnLst/>
            <a:rect l="l" t="t" r="r" b="b"/>
            <a:pathLst>
              <a:path w="1931670" h="685800">
                <a:moveTo>
                  <a:pt x="1931191" y="685800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3007" y="1945207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85807" y="177375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42907" y="1659457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97442" y="0"/>
                </a:moveTo>
                <a:lnTo>
                  <a:pt x="64615" y="1499"/>
                </a:lnTo>
                <a:lnTo>
                  <a:pt x="34745" y="15200"/>
                </a:lnTo>
                <a:lnTo>
                  <a:pt x="11621" y="40183"/>
                </a:lnTo>
                <a:lnTo>
                  <a:pt x="0" y="72180"/>
                </a:lnTo>
                <a:lnTo>
                  <a:pt x="1499" y="105007"/>
                </a:lnTo>
                <a:lnTo>
                  <a:pt x="15200" y="134877"/>
                </a:lnTo>
                <a:lnTo>
                  <a:pt x="40183" y="158001"/>
                </a:lnTo>
                <a:lnTo>
                  <a:pt x="72181" y="169622"/>
                </a:lnTo>
                <a:lnTo>
                  <a:pt x="105012" y="168123"/>
                </a:lnTo>
                <a:lnTo>
                  <a:pt x="134882" y="154422"/>
                </a:lnTo>
                <a:lnTo>
                  <a:pt x="158001" y="129439"/>
                </a:lnTo>
                <a:lnTo>
                  <a:pt x="169622" y="97440"/>
                </a:lnTo>
                <a:lnTo>
                  <a:pt x="168123" y="64610"/>
                </a:lnTo>
                <a:lnTo>
                  <a:pt x="154422" y="34739"/>
                </a:lnTo>
                <a:lnTo>
                  <a:pt x="129439" y="11621"/>
                </a:lnTo>
                <a:lnTo>
                  <a:pt x="97442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99957" y="13737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85707" y="14880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1457" y="1602307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97442" y="0"/>
                </a:moveTo>
                <a:lnTo>
                  <a:pt x="64615" y="1499"/>
                </a:lnTo>
                <a:lnTo>
                  <a:pt x="34745" y="15200"/>
                </a:lnTo>
                <a:lnTo>
                  <a:pt x="11621" y="40183"/>
                </a:lnTo>
                <a:lnTo>
                  <a:pt x="0" y="72180"/>
                </a:lnTo>
                <a:lnTo>
                  <a:pt x="1499" y="105007"/>
                </a:lnTo>
                <a:lnTo>
                  <a:pt x="15200" y="134877"/>
                </a:lnTo>
                <a:lnTo>
                  <a:pt x="40183" y="158001"/>
                </a:lnTo>
                <a:lnTo>
                  <a:pt x="72181" y="169622"/>
                </a:lnTo>
                <a:lnTo>
                  <a:pt x="105012" y="168123"/>
                </a:lnTo>
                <a:lnTo>
                  <a:pt x="134882" y="154422"/>
                </a:lnTo>
                <a:lnTo>
                  <a:pt x="158001" y="129439"/>
                </a:lnTo>
                <a:lnTo>
                  <a:pt x="169622" y="97440"/>
                </a:lnTo>
                <a:lnTo>
                  <a:pt x="168123" y="64610"/>
                </a:lnTo>
                <a:lnTo>
                  <a:pt x="154422" y="34739"/>
                </a:lnTo>
                <a:lnTo>
                  <a:pt x="129439" y="11621"/>
                </a:lnTo>
                <a:lnTo>
                  <a:pt x="97442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88477" y="947420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Georgia"/>
                <a:cs typeface="Georgia"/>
              </a:rPr>
              <a:t>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41893" y="2458643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57257" y="1830907"/>
            <a:ext cx="169622" cy="169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17277" y="2319020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46656" y="2965843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0" y="0"/>
                </a:moveTo>
                <a:lnTo>
                  <a:pt x="1" y="108585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60956" y="3194449"/>
            <a:ext cx="2000250" cy="541020"/>
          </a:xfrm>
          <a:custGeom>
            <a:avLst/>
            <a:gdLst/>
            <a:ahLst/>
            <a:cxnLst/>
            <a:rect l="l" t="t" r="r" b="b"/>
            <a:pathLst>
              <a:path w="2000250" h="541020">
                <a:moveTo>
                  <a:pt x="0" y="540544"/>
                </a:moveTo>
                <a:lnTo>
                  <a:pt x="200025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78939" y="2824988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Georgia"/>
                <a:cs typeface="Georgia"/>
              </a:rPr>
              <a:t>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46656" y="4051696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76169" y="3595407"/>
            <a:ext cx="169622" cy="169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22040" y="3967988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43150" y="2508652"/>
            <a:ext cx="803910" cy="36957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5"/>
              </a:spcBef>
            </a:pPr>
            <a:r>
              <a:rPr sz="1800" b="1" spc="-150" dirty="0">
                <a:latin typeface="Georgia"/>
                <a:cs typeface="Georgia"/>
              </a:rPr>
              <a:t>R</a:t>
            </a:r>
            <a:r>
              <a:rPr sz="1800" b="1" spc="-225" baseline="23148" dirty="0">
                <a:latin typeface="Georgia"/>
                <a:cs typeface="Georgia"/>
              </a:rPr>
              <a:t>2 </a:t>
            </a:r>
            <a:r>
              <a:rPr sz="1800" b="1" spc="-200" dirty="0">
                <a:latin typeface="Georgia"/>
                <a:cs typeface="Georgia"/>
              </a:rPr>
              <a:t>=</a:t>
            </a:r>
            <a:r>
              <a:rPr sz="1800" b="1" spc="-145" dirty="0">
                <a:latin typeface="Georgia"/>
                <a:cs typeface="Georgia"/>
              </a:rPr>
              <a:t> </a:t>
            </a:r>
            <a:r>
              <a:rPr sz="1800" b="1" spc="18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04769" y="3538257"/>
            <a:ext cx="169622" cy="169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33369" y="3481107"/>
            <a:ext cx="169622" cy="169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761969" y="3423957"/>
            <a:ext cx="169622" cy="1696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04869" y="3309657"/>
            <a:ext cx="169622" cy="1696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33469" y="3252507"/>
            <a:ext cx="169622" cy="1696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3519" y="3138207"/>
            <a:ext cx="169622" cy="1696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229100" y="1308502"/>
            <a:ext cx="803910" cy="36957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1800" b="1" spc="-150" dirty="0">
                <a:latin typeface="Georgia"/>
                <a:cs typeface="Georgia"/>
              </a:rPr>
              <a:t>R</a:t>
            </a:r>
            <a:r>
              <a:rPr sz="1800" b="1" spc="-225" baseline="23148" dirty="0">
                <a:latin typeface="Georgia"/>
                <a:cs typeface="Georgia"/>
              </a:rPr>
              <a:t>2 </a:t>
            </a:r>
            <a:r>
              <a:rPr sz="1800" b="1" spc="-200" dirty="0">
                <a:latin typeface="Georgia"/>
                <a:cs typeface="Georgia"/>
              </a:rPr>
              <a:t>=</a:t>
            </a:r>
            <a:r>
              <a:rPr sz="1800" b="1" spc="-145" dirty="0">
                <a:latin typeface="Georgia"/>
                <a:cs typeface="Georgia"/>
              </a:rPr>
              <a:t> </a:t>
            </a:r>
            <a:r>
              <a:rPr sz="1800" b="1" spc="18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07840" y="1913635"/>
            <a:ext cx="279717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spc="-105" dirty="0">
                <a:latin typeface="Georgia"/>
                <a:cs typeface="Georgia"/>
              </a:rPr>
              <a:t>Perfect </a:t>
            </a:r>
            <a:r>
              <a:rPr sz="1800" b="1" spc="-100" dirty="0">
                <a:latin typeface="Georgia"/>
                <a:cs typeface="Georgia"/>
              </a:rPr>
              <a:t>linear </a:t>
            </a:r>
            <a:r>
              <a:rPr sz="1800" b="1" spc="-105" dirty="0">
                <a:latin typeface="Georgia"/>
                <a:cs typeface="Georgia"/>
              </a:rPr>
              <a:t>relationship  </a:t>
            </a:r>
            <a:r>
              <a:rPr sz="1800" b="1" spc="-100" dirty="0">
                <a:latin typeface="Georgia"/>
                <a:cs typeface="Georgia"/>
              </a:rPr>
              <a:t>between </a:t>
            </a:r>
            <a:r>
              <a:rPr sz="1800" b="1" spc="-114" dirty="0">
                <a:latin typeface="Georgia"/>
                <a:cs typeface="Georgia"/>
              </a:rPr>
              <a:t>x </a:t>
            </a:r>
            <a:r>
              <a:rPr sz="1800" b="1" spc="-130" dirty="0">
                <a:latin typeface="Georgia"/>
                <a:cs typeface="Georgia"/>
              </a:rPr>
              <a:t>and</a:t>
            </a:r>
            <a:r>
              <a:rPr sz="1800" b="1" spc="30" dirty="0">
                <a:latin typeface="Georgia"/>
                <a:cs typeface="Georgia"/>
              </a:rPr>
              <a:t> </a:t>
            </a:r>
            <a:r>
              <a:rPr sz="1800" b="1" spc="-114" dirty="0">
                <a:latin typeface="Georgia"/>
                <a:cs typeface="Georgia"/>
              </a:rPr>
              <a:t>y: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307840" y="2724404"/>
            <a:ext cx="2973705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b="1" spc="-15" dirty="0">
                <a:latin typeface="Georgia"/>
                <a:cs typeface="Georgia"/>
              </a:rPr>
              <a:t>100% </a:t>
            </a:r>
            <a:r>
              <a:rPr sz="1800" b="1" spc="-125" dirty="0">
                <a:latin typeface="Georgia"/>
                <a:cs typeface="Georgia"/>
              </a:rPr>
              <a:t>of </a:t>
            </a:r>
            <a:r>
              <a:rPr sz="1800" b="1" spc="-95" dirty="0">
                <a:latin typeface="Georgia"/>
                <a:cs typeface="Georgia"/>
              </a:rPr>
              <a:t>the </a:t>
            </a:r>
            <a:r>
              <a:rPr sz="1800" b="1" spc="-105" dirty="0">
                <a:latin typeface="Georgia"/>
                <a:cs typeface="Georgia"/>
              </a:rPr>
              <a:t>variation </a:t>
            </a:r>
            <a:r>
              <a:rPr sz="1800" b="1" spc="-120" dirty="0">
                <a:latin typeface="Georgia"/>
                <a:cs typeface="Georgia"/>
              </a:rPr>
              <a:t>in </a:t>
            </a:r>
            <a:r>
              <a:rPr sz="1800" b="1" spc="-60" dirty="0">
                <a:latin typeface="Georgia"/>
                <a:cs typeface="Georgia"/>
              </a:rPr>
              <a:t>y </a:t>
            </a:r>
            <a:r>
              <a:rPr sz="1800" b="1" spc="-90" dirty="0">
                <a:latin typeface="Georgia"/>
                <a:cs typeface="Georgia"/>
              </a:rPr>
              <a:t>is  </a:t>
            </a:r>
            <a:r>
              <a:rPr sz="1800" b="1" spc="-105" dirty="0">
                <a:latin typeface="Georgia"/>
                <a:cs typeface="Georgia"/>
              </a:rPr>
              <a:t>explained </a:t>
            </a:r>
            <a:r>
              <a:rPr sz="1800" b="1" spc="-80" dirty="0">
                <a:latin typeface="Georgia"/>
                <a:cs typeface="Georgia"/>
              </a:rPr>
              <a:t>by </a:t>
            </a:r>
            <a:r>
              <a:rPr sz="1800" b="1" spc="-100" dirty="0">
                <a:latin typeface="Georgia"/>
                <a:cs typeface="Georgia"/>
              </a:rPr>
              <a:t>variation </a:t>
            </a:r>
            <a:r>
              <a:rPr sz="1800" b="1" spc="-120" dirty="0">
                <a:latin typeface="Georgia"/>
                <a:cs typeface="Georgia"/>
              </a:rPr>
              <a:t>in</a:t>
            </a:r>
            <a:r>
              <a:rPr sz="1800" b="1" spc="5" dirty="0">
                <a:latin typeface="Georgia"/>
                <a:cs typeface="Georgia"/>
              </a:rPr>
              <a:t> </a:t>
            </a:r>
            <a:r>
              <a:rPr sz="1800" b="1" spc="-114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9828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Examples of Approximate</a:t>
            </a:r>
            <a:r>
              <a:rPr sz="2500" b="0" spc="-25" dirty="0">
                <a:latin typeface="Arial Black"/>
                <a:cs typeface="Arial Black"/>
              </a:rPr>
              <a:t> </a:t>
            </a:r>
            <a:r>
              <a:rPr sz="2500" b="0" dirty="0">
                <a:latin typeface="Arial Black"/>
                <a:cs typeface="Arial Black"/>
              </a:rPr>
              <a:t>R</a:t>
            </a:r>
            <a:r>
              <a:rPr sz="2550" b="0" baseline="26143" dirty="0">
                <a:latin typeface="Arial Black"/>
                <a:cs typeface="Arial Black"/>
              </a:rPr>
              <a:t>2</a:t>
            </a:r>
            <a:endParaRPr sz="2550" baseline="26143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703239" y="258063"/>
            <a:ext cx="12071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5" dirty="0">
                <a:latin typeface="Arial Black"/>
                <a:cs typeface="Arial Black"/>
              </a:rPr>
              <a:t>V</a:t>
            </a:r>
            <a:r>
              <a:rPr sz="2500" spc="-5" dirty="0">
                <a:latin typeface="Arial Black"/>
                <a:cs typeface="Arial Black"/>
              </a:rPr>
              <a:t>a</a:t>
            </a:r>
            <a:r>
              <a:rPr sz="2500" spc="5" dirty="0">
                <a:latin typeface="Arial Black"/>
                <a:cs typeface="Arial Black"/>
              </a:rPr>
              <a:t>l</a:t>
            </a:r>
            <a:r>
              <a:rPr sz="2500" spc="-5" dirty="0">
                <a:latin typeface="Arial Black"/>
                <a:cs typeface="Arial Black"/>
              </a:rPr>
              <a:t>ue</a:t>
            </a:r>
            <a:r>
              <a:rPr sz="2500" dirty="0">
                <a:latin typeface="Arial Black"/>
                <a:cs typeface="Arial Black"/>
              </a:rPr>
              <a:t>s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85949" y="1435900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1" y="0"/>
                </a:moveTo>
                <a:lnTo>
                  <a:pt x="0" y="108585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93096" y="1544236"/>
            <a:ext cx="1931670" cy="655320"/>
          </a:xfrm>
          <a:custGeom>
            <a:avLst/>
            <a:gdLst/>
            <a:ahLst/>
            <a:cxnLst/>
            <a:rect l="l" t="t" r="r" b="b"/>
            <a:pathLst>
              <a:path w="1931670" h="655319">
                <a:moveTo>
                  <a:pt x="1931191" y="654844"/>
                </a:moveTo>
                <a:lnTo>
                  <a:pt x="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01363" y="2236906"/>
            <a:ext cx="169622" cy="169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5151" y="200235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3551" y="12594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21444" y="1545157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39"/>
                </a:lnTo>
                <a:lnTo>
                  <a:pt x="1499" y="64610"/>
                </a:lnTo>
                <a:lnTo>
                  <a:pt x="0" y="97440"/>
                </a:lnTo>
                <a:lnTo>
                  <a:pt x="11621" y="129439"/>
                </a:lnTo>
                <a:lnTo>
                  <a:pt x="34739" y="154422"/>
                </a:lnTo>
                <a:lnTo>
                  <a:pt x="64610" y="168123"/>
                </a:lnTo>
                <a:lnTo>
                  <a:pt x="97440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96551" y="21738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39251" y="177375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92944" y="2116657"/>
            <a:ext cx="169622" cy="169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58363" y="1379658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14"/>
                </a:lnTo>
                <a:lnTo>
                  <a:pt x="15200" y="34740"/>
                </a:lnTo>
                <a:lnTo>
                  <a:pt x="1499" y="64614"/>
                </a:lnTo>
                <a:lnTo>
                  <a:pt x="0" y="97446"/>
                </a:lnTo>
                <a:lnTo>
                  <a:pt x="11621" y="129444"/>
                </a:lnTo>
                <a:lnTo>
                  <a:pt x="34745" y="154426"/>
                </a:lnTo>
                <a:lnTo>
                  <a:pt x="64615" y="168124"/>
                </a:lnTo>
                <a:lnTo>
                  <a:pt x="97442" y="169622"/>
                </a:lnTo>
                <a:lnTo>
                  <a:pt x="129439" y="158007"/>
                </a:lnTo>
                <a:lnTo>
                  <a:pt x="154422" y="134881"/>
                </a:lnTo>
                <a:lnTo>
                  <a:pt x="168123" y="105006"/>
                </a:lnTo>
                <a:lnTo>
                  <a:pt x="169622" y="72174"/>
                </a:lnTo>
                <a:lnTo>
                  <a:pt x="158001" y="40176"/>
                </a:lnTo>
                <a:lnTo>
                  <a:pt x="134877" y="15200"/>
                </a:lnTo>
                <a:lnTo>
                  <a:pt x="105007" y="1501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7013" y="1608258"/>
            <a:ext cx="169622" cy="169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29913" y="1722558"/>
            <a:ext cx="169622" cy="169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07144" y="1888057"/>
            <a:ext cx="169622" cy="169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1263" y="1608258"/>
            <a:ext cx="169622" cy="169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8363" y="1836858"/>
            <a:ext cx="169622" cy="169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78644" y="1888057"/>
            <a:ext cx="169622" cy="169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27771" y="1005332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Georgia"/>
                <a:cs typeface="Georgia"/>
              </a:rPr>
              <a:t>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85950" y="2521750"/>
            <a:ext cx="1771650" cy="0"/>
          </a:xfrm>
          <a:custGeom>
            <a:avLst/>
            <a:gdLst/>
            <a:ahLst/>
            <a:cxnLst/>
            <a:rect l="l" t="t" r="r" b="b"/>
            <a:pathLst>
              <a:path w="1771650">
                <a:moveTo>
                  <a:pt x="0" y="0"/>
                </a:moveTo>
                <a:lnTo>
                  <a:pt x="1771651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79190" y="2440939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81186" y="3144443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1" y="0"/>
                </a:moveTo>
                <a:lnTo>
                  <a:pt x="0" y="108585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93100" y="3258740"/>
            <a:ext cx="1931670" cy="655320"/>
          </a:xfrm>
          <a:custGeom>
            <a:avLst/>
            <a:gdLst/>
            <a:ahLst/>
            <a:cxnLst/>
            <a:rect l="l" t="t" r="r" b="b"/>
            <a:pathLst>
              <a:path w="1931670" h="655320">
                <a:moveTo>
                  <a:pt x="0" y="654844"/>
                </a:moveTo>
                <a:lnTo>
                  <a:pt x="193119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053551" y="3945454"/>
            <a:ext cx="169622" cy="169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53551" y="3716857"/>
            <a:ext cx="169622" cy="1696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68001" y="29739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82301" y="3259657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79" h="170179">
                <a:moveTo>
                  <a:pt x="72180" y="0"/>
                </a:moveTo>
                <a:lnTo>
                  <a:pt x="40183" y="11621"/>
                </a:lnTo>
                <a:lnTo>
                  <a:pt x="15200" y="34739"/>
                </a:lnTo>
                <a:lnTo>
                  <a:pt x="1499" y="64610"/>
                </a:lnTo>
                <a:lnTo>
                  <a:pt x="0" y="97440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96451" y="3888304"/>
            <a:ext cx="169622" cy="169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68001" y="3431107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79" h="170179">
                <a:moveTo>
                  <a:pt x="72180" y="0"/>
                </a:moveTo>
                <a:lnTo>
                  <a:pt x="40183" y="11621"/>
                </a:lnTo>
                <a:lnTo>
                  <a:pt x="15200" y="34739"/>
                </a:lnTo>
                <a:lnTo>
                  <a:pt x="1499" y="64610"/>
                </a:lnTo>
                <a:lnTo>
                  <a:pt x="0" y="97440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025101" y="3888304"/>
            <a:ext cx="169622" cy="169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082251" y="29739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682201" y="30882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96401" y="34311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167851" y="314535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53601" y="3571594"/>
            <a:ext cx="169622" cy="1696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82251" y="35454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96501" y="36597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82201" y="4002604"/>
            <a:ext cx="169622" cy="169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713471" y="2946907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Georgia"/>
                <a:cs typeface="Georgia"/>
              </a:rPr>
              <a:t>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881187" y="4230291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653751" y="360255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3656571" y="4147820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025101" y="33168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10801" y="30882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510751" y="3316807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121544" y="1830907"/>
            <a:ext cx="169622" cy="169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572663" y="1608258"/>
            <a:ext cx="169622" cy="169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572663" y="2008308"/>
            <a:ext cx="169622" cy="169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4229100" y="1378746"/>
            <a:ext cx="1178560" cy="36957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50"/>
              </a:spcBef>
            </a:pPr>
            <a:r>
              <a:rPr sz="1800" b="1" spc="-200" dirty="0">
                <a:latin typeface="Georgia"/>
                <a:cs typeface="Georgia"/>
              </a:rPr>
              <a:t>0 &lt; </a:t>
            </a:r>
            <a:r>
              <a:rPr sz="1800" b="1" spc="-150" dirty="0">
                <a:latin typeface="Georgia"/>
                <a:cs typeface="Georgia"/>
              </a:rPr>
              <a:t>R</a:t>
            </a:r>
            <a:r>
              <a:rPr sz="1800" b="1" spc="-225" baseline="23148" dirty="0">
                <a:latin typeface="Georgia"/>
                <a:cs typeface="Georgia"/>
              </a:rPr>
              <a:t>2 </a:t>
            </a:r>
            <a:r>
              <a:rPr sz="1800" b="1" spc="-200" dirty="0">
                <a:latin typeface="Georgia"/>
                <a:cs typeface="Georgia"/>
              </a:rPr>
              <a:t>&lt;</a:t>
            </a:r>
            <a:r>
              <a:rPr sz="1800" b="1" spc="-150" dirty="0">
                <a:latin typeface="Georgia"/>
                <a:cs typeface="Georgia"/>
              </a:rPr>
              <a:t> </a:t>
            </a:r>
            <a:r>
              <a:rPr sz="1800" b="1" spc="180" dirty="0">
                <a:latin typeface="Georgia"/>
                <a:cs typeface="Georgia"/>
              </a:rPr>
              <a:t>1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07840" y="1983739"/>
            <a:ext cx="28657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spc="-130" dirty="0">
                <a:latin typeface="Georgia"/>
                <a:cs typeface="Georgia"/>
              </a:rPr>
              <a:t>Weaker </a:t>
            </a:r>
            <a:r>
              <a:rPr sz="1800" b="1" spc="-105" dirty="0">
                <a:latin typeface="Georgia"/>
                <a:cs typeface="Georgia"/>
              </a:rPr>
              <a:t>linear relationship  </a:t>
            </a:r>
            <a:r>
              <a:rPr sz="1800" b="1" spc="-100" dirty="0">
                <a:latin typeface="Georgia"/>
                <a:cs typeface="Georgia"/>
              </a:rPr>
              <a:t>between </a:t>
            </a:r>
            <a:r>
              <a:rPr sz="1800" b="1" spc="-114" dirty="0">
                <a:latin typeface="Georgia"/>
                <a:cs typeface="Georgia"/>
              </a:rPr>
              <a:t>x </a:t>
            </a:r>
            <a:r>
              <a:rPr sz="1800" b="1" spc="-130" dirty="0">
                <a:latin typeface="Georgia"/>
                <a:cs typeface="Georgia"/>
              </a:rPr>
              <a:t>and</a:t>
            </a:r>
            <a:r>
              <a:rPr sz="1800" b="1" spc="30" dirty="0">
                <a:latin typeface="Georgia"/>
                <a:cs typeface="Georgia"/>
              </a:rPr>
              <a:t> </a:t>
            </a:r>
            <a:r>
              <a:rPr sz="1800" b="1" spc="-114" dirty="0">
                <a:latin typeface="Georgia"/>
                <a:cs typeface="Georgia"/>
              </a:rPr>
              <a:t>y: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307840" y="2797555"/>
            <a:ext cx="2736850" cy="8578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699"/>
              </a:lnSpc>
              <a:spcBef>
                <a:spcPts val="60"/>
              </a:spcBef>
            </a:pPr>
            <a:r>
              <a:rPr sz="1800" b="1" spc="-170" dirty="0">
                <a:latin typeface="Georgia"/>
                <a:cs typeface="Georgia"/>
              </a:rPr>
              <a:t>Some </a:t>
            </a:r>
            <a:r>
              <a:rPr sz="1800" b="1" spc="-105" dirty="0">
                <a:latin typeface="Georgia"/>
                <a:cs typeface="Georgia"/>
              </a:rPr>
              <a:t>but </a:t>
            </a:r>
            <a:r>
              <a:rPr sz="1800" b="1" spc="-114" dirty="0">
                <a:latin typeface="Georgia"/>
                <a:cs typeface="Georgia"/>
              </a:rPr>
              <a:t>not </a:t>
            </a:r>
            <a:r>
              <a:rPr sz="1800" b="1" spc="-85" dirty="0">
                <a:latin typeface="Georgia"/>
                <a:cs typeface="Georgia"/>
              </a:rPr>
              <a:t>all </a:t>
            </a:r>
            <a:r>
              <a:rPr sz="1800" b="1" spc="-125" dirty="0">
                <a:latin typeface="Georgia"/>
                <a:cs typeface="Georgia"/>
              </a:rPr>
              <a:t>of </a:t>
            </a:r>
            <a:r>
              <a:rPr sz="1800" b="1" spc="-95" dirty="0">
                <a:latin typeface="Georgia"/>
                <a:cs typeface="Georgia"/>
              </a:rPr>
              <a:t>the  </a:t>
            </a:r>
            <a:r>
              <a:rPr sz="1800" b="1" spc="-100" dirty="0">
                <a:latin typeface="Georgia"/>
                <a:cs typeface="Georgia"/>
              </a:rPr>
              <a:t>variation </a:t>
            </a:r>
            <a:r>
              <a:rPr sz="1800" b="1" spc="-120" dirty="0">
                <a:latin typeface="Georgia"/>
                <a:cs typeface="Georgia"/>
              </a:rPr>
              <a:t>in </a:t>
            </a:r>
            <a:r>
              <a:rPr sz="1800" b="1" spc="-60" dirty="0">
                <a:latin typeface="Georgia"/>
                <a:cs typeface="Georgia"/>
              </a:rPr>
              <a:t>y </a:t>
            </a:r>
            <a:r>
              <a:rPr sz="1800" b="1" spc="-90" dirty="0">
                <a:latin typeface="Georgia"/>
                <a:cs typeface="Georgia"/>
              </a:rPr>
              <a:t>is </a:t>
            </a:r>
            <a:r>
              <a:rPr sz="1800" b="1" spc="-105" dirty="0">
                <a:latin typeface="Georgia"/>
                <a:cs typeface="Georgia"/>
              </a:rPr>
              <a:t>explained  </a:t>
            </a:r>
            <a:r>
              <a:rPr sz="1800" b="1" spc="-80" dirty="0">
                <a:latin typeface="Georgia"/>
                <a:cs typeface="Georgia"/>
              </a:rPr>
              <a:t>by </a:t>
            </a:r>
            <a:r>
              <a:rPr sz="1800" b="1" spc="-105" dirty="0">
                <a:latin typeface="Georgia"/>
                <a:cs typeface="Georgia"/>
              </a:rPr>
              <a:t>variation </a:t>
            </a:r>
            <a:r>
              <a:rPr sz="1800" b="1" spc="-120" dirty="0">
                <a:latin typeface="Georgia"/>
                <a:cs typeface="Georgia"/>
              </a:rPr>
              <a:t>in</a:t>
            </a:r>
            <a:r>
              <a:rPr sz="1800" b="1" spc="-10" dirty="0">
                <a:latin typeface="Georgia"/>
                <a:cs typeface="Georgia"/>
              </a:rPr>
              <a:t> </a:t>
            </a:r>
            <a:r>
              <a:rPr sz="1800" b="1" spc="-114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429913" y="3722806"/>
            <a:ext cx="169622" cy="169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9828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Examples of Approximate</a:t>
            </a:r>
            <a:r>
              <a:rPr sz="2500" b="0" spc="-25" dirty="0">
                <a:latin typeface="Arial Black"/>
                <a:cs typeface="Arial Black"/>
              </a:rPr>
              <a:t> </a:t>
            </a:r>
            <a:r>
              <a:rPr sz="2500" b="0" dirty="0">
                <a:latin typeface="Arial Black"/>
                <a:cs typeface="Arial Black"/>
              </a:rPr>
              <a:t>R</a:t>
            </a:r>
            <a:r>
              <a:rPr sz="2550" b="0" baseline="26143" dirty="0">
                <a:latin typeface="Arial Black"/>
                <a:cs typeface="Arial Black"/>
              </a:rPr>
              <a:t>2</a:t>
            </a:r>
            <a:endParaRPr sz="2550" baseline="26143">
              <a:latin typeface="Arial Black"/>
              <a:cs typeface="Arial Black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03239" y="258063"/>
            <a:ext cx="12071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5" dirty="0">
                <a:latin typeface="Arial Black"/>
                <a:cs typeface="Arial Black"/>
              </a:rPr>
              <a:t>V</a:t>
            </a:r>
            <a:r>
              <a:rPr sz="2500" spc="-5" dirty="0">
                <a:latin typeface="Arial Black"/>
                <a:cs typeface="Arial Black"/>
              </a:rPr>
              <a:t>a</a:t>
            </a:r>
            <a:r>
              <a:rPr sz="2500" spc="5" dirty="0">
                <a:latin typeface="Arial Black"/>
                <a:cs typeface="Arial Black"/>
              </a:rPr>
              <a:t>l</a:t>
            </a:r>
            <a:r>
              <a:rPr sz="2500" spc="-5" dirty="0">
                <a:latin typeface="Arial Black"/>
                <a:cs typeface="Arial Black"/>
              </a:rPr>
              <a:t>ue</a:t>
            </a:r>
            <a:r>
              <a:rPr sz="2500" dirty="0">
                <a:latin typeface="Arial Black"/>
                <a:cs typeface="Arial Black"/>
              </a:rPr>
              <a:t>s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29100" y="1714496"/>
            <a:ext cx="803910" cy="36957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38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45"/>
              </a:spcBef>
            </a:pPr>
            <a:r>
              <a:rPr sz="1800" b="1" spc="-150" dirty="0">
                <a:latin typeface="Georgia"/>
                <a:cs typeface="Georgia"/>
              </a:rPr>
              <a:t>R</a:t>
            </a:r>
            <a:r>
              <a:rPr sz="1800" b="1" spc="-225" baseline="23148" dirty="0">
                <a:latin typeface="Georgia"/>
                <a:cs typeface="Georgia"/>
              </a:rPr>
              <a:t>2 </a:t>
            </a:r>
            <a:r>
              <a:rPr sz="1800" b="1" spc="-200" dirty="0">
                <a:latin typeface="Georgia"/>
                <a:cs typeface="Georgia"/>
              </a:rPr>
              <a:t>=</a:t>
            </a:r>
            <a:r>
              <a:rPr sz="1800" b="1" spc="-150" dirty="0">
                <a:latin typeface="Georgia"/>
                <a:cs typeface="Georgia"/>
              </a:rPr>
              <a:t> </a:t>
            </a:r>
            <a:r>
              <a:rPr sz="1800" b="1" spc="-200" dirty="0">
                <a:latin typeface="Georgia"/>
                <a:cs typeface="Georgia"/>
              </a:rPr>
              <a:t>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07840" y="2319020"/>
            <a:ext cx="233172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spc="-204" dirty="0">
                <a:latin typeface="Georgia"/>
                <a:cs typeface="Georgia"/>
              </a:rPr>
              <a:t>No </a:t>
            </a:r>
            <a:r>
              <a:rPr sz="1800" b="1" spc="-105" dirty="0">
                <a:latin typeface="Georgia"/>
                <a:cs typeface="Georgia"/>
              </a:rPr>
              <a:t>linear relationship  </a:t>
            </a:r>
            <a:r>
              <a:rPr sz="1800" b="1" spc="-100" dirty="0">
                <a:latin typeface="Georgia"/>
                <a:cs typeface="Georgia"/>
              </a:rPr>
              <a:t>between </a:t>
            </a:r>
            <a:r>
              <a:rPr sz="1800" b="1" spc="-114" dirty="0">
                <a:latin typeface="Georgia"/>
                <a:cs typeface="Georgia"/>
              </a:rPr>
              <a:t>x </a:t>
            </a:r>
            <a:r>
              <a:rPr sz="1800" b="1" spc="-130" dirty="0">
                <a:latin typeface="Georgia"/>
                <a:cs typeface="Georgia"/>
              </a:rPr>
              <a:t>and</a:t>
            </a:r>
            <a:r>
              <a:rPr sz="1800" b="1" spc="20" dirty="0">
                <a:latin typeface="Georgia"/>
                <a:cs typeface="Georgia"/>
              </a:rPr>
              <a:t> </a:t>
            </a:r>
            <a:r>
              <a:rPr sz="1800" b="1" spc="-114" dirty="0">
                <a:latin typeface="Georgia"/>
                <a:cs typeface="Georgia"/>
              </a:rPr>
              <a:t>y: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7840" y="3132835"/>
            <a:ext cx="27457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105" dirty="0">
                <a:latin typeface="Georgia"/>
                <a:cs typeface="Georgia"/>
              </a:rPr>
              <a:t>The </a:t>
            </a:r>
            <a:r>
              <a:rPr sz="1800" b="1" spc="-100" dirty="0">
                <a:latin typeface="Georgia"/>
                <a:cs typeface="Georgia"/>
              </a:rPr>
              <a:t>value </a:t>
            </a:r>
            <a:r>
              <a:rPr sz="1800" b="1" spc="-120" dirty="0">
                <a:latin typeface="Georgia"/>
                <a:cs typeface="Georgia"/>
              </a:rPr>
              <a:t>of </a:t>
            </a:r>
            <a:r>
              <a:rPr sz="1800" b="1" spc="-229" dirty="0">
                <a:latin typeface="Georgia"/>
                <a:cs typeface="Georgia"/>
              </a:rPr>
              <a:t>Y </a:t>
            </a:r>
            <a:r>
              <a:rPr sz="1800" b="1" spc="-110" dirty="0">
                <a:latin typeface="Georgia"/>
                <a:cs typeface="Georgia"/>
              </a:rPr>
              <a:t>does </a:t>
            </a:r>
            <a:r>
              <a:rPr sz="1800" b="1" spc="-114" dirty="0">
                <a:latin typeface="Georgia"/>
                <a:cs typeface="Georgia"/>
              </a:rPr>
              <a:t>not  depend </a:t>
            </a:r>
            <a:r>
              <a:rPr sz="1800" b="1" spc="-145" dirty="0">
                <a:latin typeface="Georgia"/>
                <a:cs typeface="Georgia"/>
              </a:rPr>
              <a:t>on x.</a:t>
            </a:r>
            <a:r>
              <a:rPr sz="1800" b="1" spc="165" dirty="0">
                <a:latin typeface="Georgia"/>
                <a:cs typeface="Georgia"/>
              </a:rPr>
              <a:t> </a:t>
            </a:r>
            <a:r>
              <a:rPr sz="1800" b="1" spc="-145" dirty="0">
                <a:latin typeface="Georgia"/>
                <a:cs typeface="Georgia"/>
              </a:rPr>
              <a:t>(None </a:t>
            </a:r>
            <a:r>
              <a:rPr sz="1800" b="1" spc="-125" dirty="0">
                <a:latin typeface="Georgia"/>
                <a:cs typeface="Georgia"/>
              </a:rPr>
              <a:t>of </a:t>
            </a:r>
            <a:r>
              <a:rPr sz="1800" b="1" spc="-95" dirty="0">
                <a:latin typeface="Georgia"/>
                <a:cs typeface="Georgia"/>
              </a:rPr>
              <a:t>the  </a:t>
            </a:r>
            <a:r>
              <a:rPr sz="1800" b="1" spc="-100" dirty="0">
                <a:latin typeface="Georgia"/>
                <a:cs typeface="Georgia"/>
              </a:rPr>
              <a:t>variation </a:t>
            </a:r>
            <a:r>
              <a:rPr sz="1800" b="1" spc="-120" dirty="0">
                <a:latin typeface="Georgia"/>
                <a:cs typeface="Georgia"/>
              </a:rPr>
              <a:t>in </a:t>
            </a:r>
            <a:r>
              <a:rPr sz="1800" b="1" spc="-60" dirty="0">
                <a:latin typeface="Georgia"/>
                <a:cs typeface="Georgia"/>
              </a:rPr>
              <a:t>y </a:t>
            </a:r>
            <a:r>
              <a:rPr sz="1800" b="1" spc="-90" dirty="0">
                <a:latin typeface="Georgia"/>
                <a:cs typeface="Georgia"/>
              </a:rPr>
              <a:t>is </a:t>
            </a:r>
            <a:r>
              <a:rPr sz="1800" b="1" spc="-105" dirty="0">
                <a:latin typeface="Georgia"/>
                <a:cs typeface="Georgia"/>
              </a:rPr>
              <a:t>explained  </a:t>
            </a:r>
            <a:r>
              <a:rPr sz="1800" b="1" spc="-80" dirty="0">
                <a:latin typeface="Georgia"/>
                <a:cs typeface="Georgia"/>
              </a:rPr>
              <a:t>by </a:t>
            </a:r>
            <a:r>
              <a:rPr sz="1800" b="1" spc="-105" dirty="0">
                <a:latin typeface="Georgia"/>
                <a:cs typeface="Georgia"/>
              </a:rPr>
              <a:t>variation </a:t>
            </a:r>
            <a:r>
              <a:rPr sz="1800" b="1" spc="-120" dirty="0">
                <a:latin typeface="Georgia"/>
                <a:cs typeface="Georgia"/>
              </a:rPr>
              <a:t>in</a:t>
            </a:r>
            <a:r>
              <a:rPr sz="1800" b="1" spc="-10" dirty="0">
                <a:latin typeface="Georgia"/>
                <a:cs typeface="Georgia"/>
              </a:rPr>
              <a:t> </a:t>
            </a:r>
            <a:r>
              <a:rPr sz="1800" b="1" spc="-90" dirty="0">
                <a:latin typeface="Georgia"/>
                <a:cs typeface="Georgia"/>
              </a:rPr>
              <a:t>x)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10942" y="2202662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1" y="0"/>
                </a:moveTo>
                <a:lnTo>
                  <a:pt x="0" y="120015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01163" y="2775070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72763" y="2489320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4163" y="2603620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8413" y="2832220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14"/>
                </a:lnTo>
                <a:lnTo>
                  <a:pt x="15200" y="34740"/>
                </a:lnTo>
                <a:lnTo>
                  <a:pt x="1499" y="64614"/>
                </a:lnTo>
                <a:lnTo>
                  <a:pt x="0" y="97446"/>
                </a:lnTo>
                <a:lnTo>
                  <a:pt x="11621" y="129444"/>
                </a:lnTo>
                <a:lnTo>
                  <a:pt x="34745" y="154426"/>
                </a:lnTo>
                <a:lnTo>
                  <a:pt x="64615" y="168124"/>
                </a:lnTo>
                <a:lnTo>
                  <a:pt x="97442" y="169622"/>
                </a:lnTo>
                <a:lnTo>
                  <a:pt x="129439" y="158007"/>
                </a:lnTo>
                <a:lnTo>
                  <a:pt x="154422" y="134881"/>
                </a:lnTo>
                <a:lnTo>
                  <a:pt x="168123" y="105006"/>
                </a:lnTo>
                <a:lnTo>
                  <a:pt x="169622" y="72174"/>
                </a:lnTo>
                <a:lnTo>
                  <a:pt x="158001" y="40176"/>
                </a:lnTo>
                <a:lnTo>
                  <a:pt x="134877" y="15200"/>
                </a:lnTo>
                <a:lnTo>
                  <a:pt x="105007" y="1501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15563" y="2375020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2663" y="2375020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44013" y="2432170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172613" y="2546470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01213" y="2686963"/>
            <a:ext cx="169622" cy="169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86963" y="2660770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14"/>
                </a:lnTo>
                <a:lnTo>
                  <a:pt x="15200" y="34740"/>
                </a:lnTo>
                <a:lnTo>
                  <a:pt x="1499" y="64614"/>
                </a:lnTo>
                <a:lnTo>
                  <a:pt x="0" y="97446"/>
                </a:lnTo>
                <a:lnTo>
                  <a:pt x="11621" y="129444"/>
                </a:lnTo>
                <a:lnTo>
                  <a:pt x="34745" y="154426"/>
                </a:lnTo>
                <a:lnTo>
                  <a:pt x="64615" y="168124"/>
                </a:lnTo>
                <a:lnTo>
                  <a:pt x="97442" y="169622"/>
                </a:lnTo>
                <a:lnTo>
                  <a:pt x="129439" y="158007"/>
                </a:lnTo>
                <a:lnTo>
                  <a:pt x="154422" y="134881"/>
                </a:lnTo>
                <a:lnTo>
                  <a:pt x="168123" y="105006"/>
                </a:lnTo>
                <a:lnTo>
                  <a:pt x="169622" y="72174"/>
                </a:lnTo>
                <a:lnTo>
                  <a:pt x="158001" y="40176"/>
                </a:lnTo>
                <a:lnTo>
                  <a:pt x="134877" y="15200"/>
                </a:lnTo>
                <a:lnTo>
                  <a:pt x="105007" y="1501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5513" y="2889370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14"/>
                </a:lnTo>
                <a:lnTo>
                  <a:pt x="15200" y="34740"/>
                </a:lnTo>
                <a:lnTo>
                  <a:pt x="1499" y="64614"/>
                </a:lnTo>
                <a:lnTo>
                  <a:pt x="0" y="97446"/>
                </a:lnTo>
                <a:lnTo>
                  <a:pt x="11621" y="129444"/>
                </a:lnTo>
                <a:lnTo>
                  <a:pt x="34745" y="154426"/>
                </a:lnTo>
                <a:lnTo>
                  <a:pt x="64615" y="168124"/>
                </a:lnTo>
                <a:lnTo>
                  <a:pt x="97442" y="169622"/>
                </a:lnTo>
                <a:lnTo>
                  <a:pt x="129439" y="158007"/>
                </a:lnTo>
                <a:lnTo>
                  <a:pt x="154422" y="134881"/>
                </a:lnTo>
                <a:lnTo>
                  <a:pt x="168123" y="105006"/>
                </a:lnTo>
                <a:lnTo>
                  <a:pt x="169622" y="72174"/>
                </a:lnTo>
                <a:lnTo>
                  <a:pt x="158001" y="40176"/>
                </a:lnTo>
                <a:lnTo>
                  <a:pt x="134877" y="15200"/>
                </a:lnTo>
                <a:lnTo>
                  <a:pt x="105007" y="1501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696796" y="1950211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60" dirty="0">
                <a:latin typeface="Georgia"/>
                <a:cs typeface="Georgia"/>
              </a:rPr>
              <a:t>y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28800" y="340280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40607" y="2775070"/>
            <a:ext cx="169622" cy="169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507740" y="3376676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68093" y="2716999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332685" y="3459958"/>
            <a:ext cx="803910" cy="369570"/>
          </a:xfrm>
          <a:prstGeom prst="rect">
            <a:avLst/>
          </a:prstGeom>
          <a:solidFill>
            <a:srgbClr val="CCFFFF"/>
          </a:solidFill>
        </p:spPr>
        <p:txBody>
          <a:bodyPr vert="horz" wrap="square" lIns="0" tIns="4508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355"/>
              </a:spcBef>
            </a:pPr>
            <a:r>
              <a:rPr sz="1800" b="1" spc="-150" dirty="0">
                <a:latin typeface="Georgia"/>
                <a:cs typeface="Georgia"/>
              </a:rPr>
              <a:t>R</a:t>
            </a:r>
            <a:r>
              <a:rPr sz="1800" b="1" spc="-225" baseline="23148" dirty="0">
                <a:latin typeface="Georgia"/>
                <a:cs typeface="Georgia"/>
              </a:rPr>
              <a:t>2 </a:t>
            </a:r>
            <a:r>
              <a:rPr sz="1800" b="1" spc="-200" dirty="0">
                <a:latin typeface="Georgia"/>
                <a:cs typeface="Georgia"/>
              </a:rPr>
              <a:t>=</a:t>
            </a:r>
            <a:r>
              <a:rPr sz="1800" b="1" spc="-150" dirty="0">
                <a:latin typeface="Georgia"/>
                <a:cs typeface="Georgia"/>
              </a:rPr>
              <a:t> </a:t>
            </a:r>
            <a:r>
              <a:rPr sz="1800" b="1" spc="-200" dirty="0">
                <a:latin typeface="Georgia"/>
                <a:cs typeface="Georgia"/>
              </a:rPr>
              <a:t>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444500" y="180847"/>
            <a:ext cx="725360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b="0" spc="-5" dirty="0">
                <a:latin typeface="Trebuchet MS"/>
                <a:cs typeface="Trebuchet MS"/>
              </a:rPr>
              <a:t>Examples of Approximate </a:t>
            </a:r>
            <a:r>
              <a:rPr sz="4500" b="0" dirty="0">
                <a:latin typeface="Trebuchet MS"/>
                <a:cs typeface="Trebuchet MS"/>
              </a:rPr>
              <a:t>R</a:t>
            </a:r>
            <a:r>
              <a:rPr sz="4500" b="0" baseline="25925" dirty="0">
                <a:latin typeface="Trebuchet MS"/>
                <a:cs typeface="Trebuchet MS"/>
              </a:rPr>
              <a:t>2  </a:t>
            </a:r>
            <a:r>
              <a:rPr sz="4500" b="0" spc="-5" dirty="0">
                <a:latin typeface="Trebuchet MS"/>
                <a:cs typeface="Trebuchet MS"/>
              </a:rPr>
              <a:t>Values</a:t>
            </a:r>
            <a:endParaRPr sz="4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725" y="261110"/>
            <a:ext cx="12065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5" dirty="0">
                <a:latin typeface="Arial Black"/>
                <a:cs typeface="Arial Black"/>
              </a:rPr>
              <a:t>O</a:t>
            </a:r>
            <a:r>
              <a:rPr sz="2500" b="0" spc="-5" dirty="0">
                <a:latin typeface="Arial Black"/>
                <a:cs typeface="Arial Black"/>
              </a:rPr>
              <a:t>u</a:t>
            </a:r>
            <a:r>
              <a:rPr sz="2500" b="0" dirty="0">
                <a:latin typeface="Arial Black"/>
                <a:cs typeface="Arial Black"/>
              </a:rPr>
              <a:t>t</a:t>
            </a:r>
            <a:r>
              <a:rPr sz="2500" b="0" spc="-5" dirty="0">
                <a:latin typeface="Arial Black"/>
                <a:cs typeface="Arial Black"/>
              </a:rPr>
              <a:t>pu</a:t>
            </a:r>
            <a:r>
              <a:rPr sz="2500" b="0" dirty="0">
                <a:latin typeface="Arial Black"/>
                <a:cs typeface="Arial Black"/>
              </a:rPr>
              <a:t>t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89888" y="182879"/>
            <a:ext cx="7522463" cy="47914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862" y="1290320"/>
            <a:ext cx="804418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900" indent="-76200">
              <a:lnSpc>
                <a:spcPts val="1939"/>
              </a:lnSpc>
              <a:buSzPct val="106666"/>
              <a:buFont typeface="Arial"/>
              <a:buChar char="•"/>
              <a:tabLst>
                <a:tab pos="89535" algn="l"/>
              </a:tabLst>
            </a:pPr>
            <a:r>
              <a:rPr sz="1500" spc="-30" dirty="0">
                <a:latin typeface="Georgia"/>
                <a:cs typeface="Georgia"/>
              </a:rPr>
              <a:t>The </a:t>
            </a:r>
            <a:r>
              <a:rPr sz="1500" spc="-20" dirty="0">
                <a:latin typeface="Georgia"/>
                <a:cs typeface="Georgia"/>
              </a:rPr>
              <a:t>standard deviation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20" dirty="0">
                <a:latin typeface="Georgia"/>
                <a:cs typeface="Georgia"/>
              </a:rPr>
              <a:t>the variation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15" dirty="0">
                <a:latin typeface="Georgia"/>
                <a:cs typeface="Georgia"/>
              </a:rPr>
              <a:t>observations </a:t>
            </a:r>
            <a:r>
              <a:rPr sz="1500" spc="-25" dirty="0">
                <a:latin typeface="Georgia"/>
                <a:cs typeface="Georgia"/>
              </a:rPr>
              <a:t>around </a:t>
            </a:r>
            <a:r>
              <a:rPr sz="1500" spc="-20" dirty="0">
                <a:latin typeface="Georgia"/>
                <a:cs typeface="Georgia"/>
              </a:rPr>
              <a:t>the </a:t>
            </a:r>
            <a:r>
              <a:rPr sz="1500" spc="-10" dirty="0">
                <a:latin typeface="Georgia"/>
                <a:cs typeface="Georgia"/>
              </a:rPr>
              <a:t>regression </a:t>
            </a:r>
            <a:r>
              <a:rPr sz="1500" spc="-25" dirty="0">
                <a:latin typeface="Georgia"/>
                <a:cs typeface="Georgia"/>
              </a:rPr>
              <a:t>line </a:t>
            </a:r>
            <a:r>
              <a:rPr sz="1500" spc="-20" dirty="0">
                <a:latin typeface="Georgia"/>
                <a:cs typeface="Georgia"/>
              </a:rPr>
              <a:t>is </a:t>
            </a:r>
            <a:r>
              <a:rPr sz="1500" spc="-15" dirty="0">
                <a:latin typeface="Georgia"/>
                <a:cs typeface="Georgia"/>
              </a:rPr>
              <a:t>estimated</a:t>
            </a:r>
            <a:r>
              <a:rPr sz="1500" spc="-145" dirty="0">
                <a:latin typeface="Georgia"/>
                <a:cs typeface="Georgia"/>
              </a:rPr>
              <a:t> </a:t>
            </a:r>
            <a:r>
              <a:rPr sz="1500" spc="-5" dirty="0">
                <a:latin typeface="Georgia"/>
                <a:cs typeface="Georgia"/>
              </a:rPr>
              <a:t>by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6621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Standard Error of</a:t>
            </a:r>
            <a:r>
              <a:rPr sz="2500" b="0" spc="-35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Estimate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70168" y="2731260"/>
            <a:ext cx="1263650" cy="0"/>
          </a:xfrm>
          <a:custGeom>
            <a:avLst/>
            <a:gdLst/>
            <a:ahLst/>
            <a:cxnLst/>
            <a:rect l="l" t="t" r="r" b="b"/>
            <a:pathLst>
              <a:path w="1263650">
                <a:moveTo>
                  <a:pt x="0" y="0"/>
                </a:moveTo>
                <a:lnTo>
                  <a:pt x="1263609" y="0"/>
                </a:lnTo>
              </a:path>
            </a:pathLst>
          </a:custGeom>
          <a:ln w="15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8699" y="2791834"/>
            <a:ext cx="48895" cy="29209"/>
          </a:xfrm>
          <a:custGeom>
            <a:avLst/>
            <a:gdLst/>
            <a:ahLst/>
            <a:cxnLst/>
            <a:rect l="l" t="t" r="r" b="b"/>
            <a:pathLst>
              <a:path w="48895" h="29210">
                <a:moveTo>
                  <a:pt x="0" y="28753"/>
                </a:moveTo>
                <a:lnTo>
                  <a:pt x="48748" y="0"/>
                </a:lnTo>
              </a:path>
            </a:pathLst>
          </a:custGeom>
          <a:ln w="1558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7448" y="2800375"/>
            <a:ext cx="71120" cy="349250"/>
          </a:xfrm>
          <a:custGeom>
            <a:avLst/>
            <a:gdLst/>
            <a:ahLst/>
            <a:cxnLst/>
            <a:rect l="l" t="t" r="r" b="b"/>
            <a:pathLst>
              <a:path w="71120" h="349250">
                <a:moveTo>
                  <a:pt x="0" y="0"/>
                </a:moveTo>
                <a:lnTo>
                  <a:pt x="70717" y="348753"/>
                </a:lnTo>
              </a:path>
            </a:pathLst>
          </a:custGeom>
          <a:ln w="322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46807" y="2206219"/>
            <a:ext cx="93980" cy="942975"/>
          </a:xfrm>
          <a:custGeom>
            <a:avLst/>
            <a:gdLst/>
            <a:ahLst/>
            <a:cxnLst/>
            <a:rect l="l" t="t" r="r" b="b"/>
            <a:pathLst>
              <a:path w="93979" h="942975">
                <a:moveTo>
                  <a:pt x="0" y="942909"/>
                </a:moveTo>
                <a:lnTo>
                  <a:pt x="93509" y="0"/>
                </a:lnTo>
              </a:path>
            </a:pathLst>
          </a:custGeom>
          <a:ln w="157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0317" y="2206219"/>
            <a:ext cx="1325880" cy="0"/>
          </a:xfrm>
          <a:custGeom>
            <a:avLst/>
            <a:gdLst/>
            <a:ahLst/>
            <a:cxnLst/>
            <a:rect l="l" t="t" r="r" b="b"/>
            <a:pathLst>
              <a:path w="1325879">
                <a:moveTo>
                  <a:pt x="0" y="0"/>
                </a:moveTo>
                <a:lnTo>
                  <a:pt x="1325685" y="0"/>
                </a:lnTo>
              </a:path>
            </a:pathLst>
          </a:custGeom>
          <a:ln w="155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438647" y="2685940"/>
            <a:ext cx="127000" cy="2990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5" dirty="0">
                <a:latin typeface="Symbol"/>
                <a:cs typeface="Symbol"/>
              </a:rPr>
              <a:t>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66109" y="2730991"/>
            <a:ext cx="1301750" cy="4927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50" spc="25" dirty="0">
                <a:latin typeface="Arial"/>
                <a:cs typeface="Arial"/>
              </a:rPr>
              <a:t>n</a:t>
            </a:r>
            <a:r>
              <a:rPr sz="3050" spc="-390" dirty="0">
                <a:latin typeface="Arial"/>
                <a:cs typeface="Arial"/>
              </a:rPr>
              <a:t> </a:t>
            </a:r>
            <a:r>
              <a:rPr sz="3050" spc="25" dirty="0">
                <a:latin typeface="Symbol"/>
                <a:cs typeface="Symbol"/>
              </a:rPr>
              <a:t></a:t>
            </a:r>
            <a:r>
              <a:rPr sz="3050" spc="-360" dirty="0">
                <a:latin typeface="Times New Roman"/>
                <a:cs typeface="Times New Roman"/>
              </a:rPr>
              <a:t> </a:t>
            </a:r>
            <a:r>
              <a:rPr sz="3050" spc="25" dirty="0">
                <a:latin typeface="Arial"/>
                <a:cs typeface="Arial"/>
              </a:rPr>
              <a:t>k</a:t>
            </a:r>
            <a:r>
              <a:rPr sz="3050" spc="-215" dirty="0">
                <a:latin typeface="Arial"/>
                <a:cs typeface="Arial"/>
              </a:rPr>
              <a:t> </a:t>
            </a:r>
            <a:r>
              <a:rPr sz="3050" spc="135" dirty="0">
                <a:latin typeface="Symbol"/>
                <a:cs typeface="Symbol"/>
              </a:rPr>
              <a:t></a:t>
            </a:r>
            <a:r>
              <a:rPr sz="3050" spc="135" dirty="0">
                <a:latin typeface="Times New Roman"/>
                <a:cs typeface="Times New Roman"/>
              </a:rPr>
              <a:t>1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02636" y="2181098"/>
            <a:ext cx="795655" cy="4927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050" spc="-45" dirty="0">
                <a:latin typeface="Arial"/>
                <a:cs typeface="Arial"/>
              </a:rPr>
              <a:t>S</a:t>
            </a:r>
            <a:r>
              <a:rPr sz="3050" spc="-40" dirty="0">
                <a:latin typeface="Arial"/>
                <a:cs typeface="Arial"/>
              </a:rPr>
              <a:t>S</a:t>
            </a:r>
            <a:r>
              <a:rPr sz="3050" spc="30" dirty="0">
                <a:latin typeface="Arial"/>
                <a:cs typeface="Arial"/>
              </a:rPr>
              <a:t>E</a:t>
            </a:r>
            <a:endParaRPr sz="3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5906" y="2426520"/>
            <a:ext cx="685800" cy="4927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456565" algn="l"/>
              </a:tabLst>
            </a:pPr>
            <a:r>
              <a:rPr sz="3050" spc="25" dirty="0">
                <a:latin typeface="Arial"/>
                <a:cs typeface="Arial"/>
              </a:rPr>
              <a:t>s	</a:t>
            </a:r>
            <a:r>
              <a:rPr sz="3050" spc="25" dirty="0">
                <a:latin typeface="Symbol"/>
                <a:cs typeface="Symbol"/>
              </a:rPr>
              <a:t></a:t>
            </a:r>
            <a:endParaRPr sz="305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93264" y="3393440"/>
            <a:ext cx="469392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Georgia"/>
                <a:cs typeface="Georgia"/>
              </a:rPr>
              <a:t>Where</a:t>
            </a:r>
            <a:endParaRPr sz="1500">
              <a:latin typeface="Georgia"/>
              <a:cs typeface="Georgia"/>
            </a:endParaRPr>
          </a:p>
          <a:p>
            <a:pPr marL="1174750" marR="1514475" indent="-247650">
              <a:lnSpc>
                <a:spcPct val="100000"/>
              </a:lnSpc>
            </a:pPr>
            <a:r>
              <a:rPr sz="1500" spc="-105" dirty="0">
                <a:latin typeface="Georgia"/>
                <a:cs typeface="Georgia"/>
              </a:rPr>
              <a:t>SSE </a:t>
            </a: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70" dirty="0">
                <a:latin typeface="Georgia"/>
                <a:cs typeface="Georgia"/>
              </a:rPr>
              <a:t>Sum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10" dirty="0">
                <a:latin typeface="Georgia"/>
                <a:cs typeface="Georgia"/>
              </a:rPr>
              <a:t>squares </a:t>
            </a:r>
            <a:r>
              <a:rPr sz="1500" dirty="0">
                <a:latin typeface="Georgia"/>
                <a:cs typeface="Georgia"/>
              </a:rPr>
              <a:t>error  </a:t>
            </a:r>
            <a:r>
              <a:rPr sz="1500" spc="-50" dirty="0">
                <a:latin typeface="Georgia"/>
                <a:cs typeface="Georgia"/>
              </a:rPr>
              <a:t>n </a:t>
            </a: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40" dirty="0">
                <a:latin typeface="Georgia"/>
                <a:cs typeface="Georgia"/>
              </a:rPr>
              <a:t>Sample</a:t>
            </a:r>
            <a:r>
              <a:rPr sz="1500" spc="-175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size</a:t>
            </a:r>
            <a:endParaRPr sz="1500">
              <a:latin typeface="Georgia"/>
              <a:cs typeface="Georgia"/>
            </a:endParaRPr>
          </a:p>
          <a:p>
            <a:pPr marL="1174750">
              <a:lnSpc>
                <a:spcPct val="100000"/>
              </a:lnSpc>
            </a:pPr>
            <a:r>
              <a:rPr sz="1500" spc="-20" dirty="0">
                <a:latin typeface="Georgia"/>
                <a:cs typeface="Georgia"/>
              </a:rPr>
              <a:t>k </a:t>
            </a: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30" dirty="0">
                <a:latin typeface="Georgia"/>
                <a:cs typeface="Georgia"/>
              </a:rPr>
              <a:t>number </a:t>
            </a:r>
            <a:r>
              <a:rPr sz="1500" spc="-25" dirty="0">
                <a:latin typeface="Georgia"/>
                <a:cs typeface="Georgia"/>
              </a:rPr>
              <a:t>of independent </a:t>
            </a:r>
            <a:r>
              <a:rPr sz="1500" spc="-10" dirty="0">
                <a:latin typeface="Georgia"/>
                <a:cs typeface="Georgia"/>
              </a:rPr>
              <a:t>variables </a:t>
            </a:r>
            <a:r>
              <a:rPr sz="1500" spc="-40" dirty="0">
                <a:latin typeface="Georgia"/>
                <a:cs typeface="Georgia"/>
              </a:rPr>
              <a:t>in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20" dirty="0">
                <a:latin typeface="Georgia"/>
                <a:cs typeface="Georgia"/>
              </a:rPr>
              <a:t>the</a:t>
            </a:r>
            <a:endParaRPr sz="1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500" spc="-25" dirty="0">
                <a:latin typeface="Georgia"/>
                <a:cs typeface="Georgia"/>
              </a:rPr>
              <a:t>model</a:t>
            </a:r>
            <a:endParaRPr sz="1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00" y="1874011"/>
            <a:ext cx="1667510" cy="973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424242"/>
                </a:solidFill>
                <a:latin typeface="Arial"/>
                <a:cs typeface="Arial"/>
              </a:rPr>
              <a:t>Y = 2 +</a:t>
            </a:r>
            <a:r>
              <a:rPr sz="2400" b="1" spc="-1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424242"/>
                </a:solidFill>
                <a:latin typeface="Arial"/>
                <a:cs typeface="Arial"/>
              </a:rPr>
              <a:t>3(X)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25"/>
              </a:spcBef>
            </a:pPr>
            <a:r>
              <a:rPr sz="1800" b="1" dirty="0">
                <a:latin typeface="Arial"/>
                <a:cs typeface="Arial"/>
              </a:rPr>
              <a:t>Y =</a:t>
            </a:r>
            <a:r>
              <a:rPr sz="1800" b="1" spc="-3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1705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T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erm</a:t>
            </a:r>
            <a:r>
              <a:rPr sz="2400" b="0" spc="5" dirty="0">
                <a:solidFill>
                  <a:srgbClr val="424242"/>
                </a:solidFill>
                <a:latin typeface="Arial"/>
                <a:cs typeface="Arial"/>
              </a:rPr>
              <a:t>i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no</a:t>
            </a:r>
            <a:r>
              <a:rPr sz="2400" b="0" spc="5" dirty="0">
                <a:solidFill>
                  <a:srgbClr val="424242"/>
                </a:solidFill>
                <a:latin typeface="Arial"/>
                <a:cs typeface="Arial"/>
              </a:rPr>
              <a:t>l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ogy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27651" y="1288128"/>
            <a:ext cx="0" cy="2760980"/>
          </a:xfrm>
          <a:custGeom>
            <a:avLst/>
            <a:gdLst/>
            <a:ahLst/>
            <a:cxnLst/>
            <a:rect l="l" t="t" r="r" b="b"/>
            <a:pathLst>
              <a:path h="2760979">
                <a:moveTo>
                  <a:pt x="0" y="0"/>
                </a:moveTo>
                <a:lnTo>
                  <a:pt x="0" y="2760561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929832" y="801115"/>
          <a:ext cx="3793490" cy="38595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6745"/>
                <a:gridCol w="1896745"/>
              </a:tblGrid>
              <a:tr h="486409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32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CCCC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</a:tr>
              <a:tr h="332105">
                <a:tc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6574" y="1290320"/>
            <a:ext cx="633349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100"/>
              </a:spcBef>
              <a:buSzPct val="113333"/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500" spc="-30" dirty="0">
                <a:latin typeface="Georgia"/>
                <a:cs typeface="Georgia"/>
              </a:rPr>
              <a:t>The </a:t>
            </a:r>
            <a:r>
              <a:rPr sz="1500" spc="-20" dirty="0">
                <a:latin typeface="Georgia"/>
                <a:cs typeface="Georgia"/>
              </a:rPr>
              <a:t>standard </a:t>
            </a:r>
            <a:r>
              <a:rPr sz="1500" dirty="0">
                <a:latin typeface="Georgia"/>
                <a:cs typeface="Georgia"/>
              </a:rPr>
              <a:t>error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20" dirty="0">
                <a:latin typeface="Georgia"/>
                <a:cs typeface="Georgia"/>
              </a:rPr>
              <a:t>the </a:t>
            </a:r>
            <a:r>
              <a:rPr sz="1500" spc="-10" dirty="0">
                <a:latin typeface="Georgia"/>
                <a:cs typeface="Georgia"/>
              </a:rPr>
              <a:t>regression slope </a:t>
            </a:r>
            <a:r>
              <a:rPr sz="1500" spc="-25" dirty="0">
                <a:latin typeface="Georgia"/>
                <a:cs typeface="Georgia"/>
              </a:rPr>
              <a:t>coefficient </a:t>
            </a:r>
            <a:r>
              <a:rPr sz="1500" spc="25" dirty="0">
                <a:latin typeface="Georgia"/>
                <a:cs typeface="Georgia"/>
              </a:rPr>
              <a:t>(b</a:t>
            </a:r>
            <a:r>
              <a:rPr sz="1500" spc="37" baseline="-16666" dirty="0">
                <a:latin typeface="Georgia"/>
                <a:cs typeface="Georgia"/>
              </a:rPr>
              <a:t>1</a:t>
            </a:r>
            <a:r>
              <a:rPr sz="1500" spc="25" dirty="0">
                <a:latin typeface="Georgia"/>
                <a:cs typeface="Georgia"/>
              </a:rPr>
              <a:t>) </a:t>
            </a:r>
            <a:r>
              <a:rPr sz="1500" spc="-20" dirty="0">
                <a:latin typeface="Georgia"/>
                <a:cs typeface="Georgia"/>
              </a:rPr>
              <a:t>is estimated</a:t>
            </a:r>
            <a:r>
              <a:rPr sz="1500" spc="-180" dirty="0">
                <a:latin typeface="Georgia"/>
                <a:cs typeface="Georgia"/>
              </a:rPr>
              <a:t> </a:t>
            </a:r>
            <a:r>
              <a:rPr sz="1500" spc="-5" dirty="0">
                <a:latin typeface="Georgia"/>
                <a:cs typeface="Georgia"/>
              </a:rPr>
              <a:t>by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24" y="258063"/>
            <a:ext cx="725297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latin typeface="Arial Black"/>
                <a:cs typeface="Arial Black"/>
              </a:rPr>
              <a:t>The </a:t>
            </a:r>
            <a:r>
              <a:rPr sz="2500" spc="-5" dirty="0">
                <a:latin typeface="Arial Black"/>
                <a:cs typeface="Arial Black"/>
              </a:rPr>
              <a:t>Standard Deviation of the Regression  Slope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32195" y="2163376"/>
            <a:ext cx="158115" cy="0"/>
          </a:xfrm>
          <a:custGeom>
            <a:avLst/>
            <a:gdLst/>
            <a:ahLst/>
            <a:cxnLst/>
            <a:rect l="l" t="t" r="r" b="b"/>
            <a:pathLst>
              <a:path w="158114">
                <a:moveTo>
                  <a:pt x="0" y="0"/>
                </a:moveTo>
                <a:lnTo>
                  <a:pt x="158093" y="0"/>
                </a:lnTo>
              </a:path>
            </a:pathLst>
          </a:custGeom>
          <a:ln w="13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57298" y="2345735"/>
            <a:ext cx="41910" cy="24765"/>
          </a:xfrm>
          <a:custGeom>
            <a:avLst/>
            <a:gdLst/>
            <a:ahLst/>
            <a:cxnLst/>
            <a:rect l="l" t="t" r="r" b="b"/>
            <a:pathLst>
              <a:path w="41910" h="24764">
                <a:moveTo>
                  <a:pt x="0" y="24231"/>
                </a:moveTo>
                <a:lnTo>
                  <a:pt x="41526" y="0"/>
                </a:lnTo>
              </a:path>
            </a:pathLst>
          </a:custGeom>
          <a:ln w="134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98825" y="2353135"/>
            <a:ext cx="60325" cy="175260"/>
          </a:xfrm>
          <a:custGeom>
            <a:avLst/>
            <a:gdLst/>
            <a:ahLst/>
            <a:cxnLst/>
            <a:rect l="l" t="t" r="r" b="b"/>
            <a:pathLst>
              <a:path w="60325" h="175260">
                <a:moveTo>
                  <a:pt x="0" y="0"/>
                </a:moveTo>
                <a:lnTo>
                  <a:pt x="60280" y="174933"/>
                </a:lnTo>
              </a:path>
            </a:pathLst>
          </a:custGeom>
          <a:ln w="2747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65797" y="2034195"/>
            <a:ext cx="80645" cy="494030"/>
          </a:xfrm>
          <a:custGeom>
            <a:avLst/>
            <a:gdLst/>
            <a:ahLst/>
            <a:cxnLst/>
            <a:rect l="l" t="t" r="r" b="b"/>
            <a:pathLst>
              <a:path w="80644" h="494030">
                <a:moveTo>
                  <a:pt x="0" y="493872"/>
                </a:moveTo>
                <a:lnTo>
                  <a:pt x="80382" y="0"/>
                </a:lnTo>
              </a:path>
            </a:pathLst>
          </a:custGeom>
          <a:ln w="133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46180" y="2034195"/>
            <a:ext cx="1408430" cy="0"/>
          </a:xfrm>
          <a:custGeom>
            <a:avLst/>
            <a:gdLst/>
            <a:ahLst/>
            <a:cxnLst/>
            <a:rect l="l" t="t" r="r" b="b"/>
            <a:pathLst>
              <a:path w="1408429">
                <a:moveTo>
                  <a:pt x="0" y="0"/>
                </a:moveTo>
                <a:lnTo>
                  <a:pt x="1408002" y="0"/>
                </a:lnTo>
              </a:path>
            </a:pathLst>
          </a:custGeom>
          <a:ln w="13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23138" y="1986437"/>
            <a:ext cx="1658620" cy="0"/>
          </a:xfrm>
          <a:custGeom>
            <a:avLst/>
            <a:gdLst/>
            <a:ahLst/>
            <a:cxnLst/>
            <a:rect l="l" t="t" r="r" b="b"/>
            <a:pathLst>
              <a:path w="1658620">
                <a:moveTo>
                  <a:pt x="0" y="0"/>
                </a:moveTo>
                <a:lnTo>
                  <a:pt x="1658513" y="0"/>
                </a:lnTo>
              </a:path>
            </a:pathLst>
          </a:custGeom>
          <a:ln w="13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20737" y="2550267"/>
            <a:ext cx="946785" cy="0"/>
          </a:xfrm>
          <a:custGeom>
            <a:avLst/>
            <a:gdLst/>
            <a:ahLst/>
            <a:cxnLst/>
            <a:rect l="l" t="t" r="r" b="b"/>
            <a:pathLst>
              <a:path w="946784">
                <a:moveTo>
                  <a:pt x="0" y="0"/>
                </a:moveTo>
                <a:lnTo>
                  <a:pt x="946565" y="0"/>
                </a:lnTo>
              </a:path>
            </a:pathLst>
          </a:custGeom>
          <a:ln w="67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2215" y="2568454"/>
            <a:ext cx="41910" cy="24765"/>
          </a:xfrm>
          <a:custGeom>
            <a:avLst/>
            <a:gdLst/>
            <a:ahLst/>
            <a:cxnLst/>
            <a:rect l="l" t="t" r="r" b="b"/>
            <a:pathLst>
              <a:path w="41910" h="24764">
                <a:moveTo>
                  <a:pt x="0" y="24204"/>
                </a:moveTo>
                <a:lnTo>
                  <a:pt x="41553" y="0"/>
                </a:lnTo>
              </a:path>
            </a:pathLst>
          </a:custGeom>
          <a:ln w="134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3769" y="2575853"/>
            <a:ext cx="60325" cy="321310"/>
          </a:xfrm>
          <a:custGeom>
            <a:avLst/>
            <a:gdLst/>
            <a:ahLst/>
            <a:cxnLst/>
            <a:rect l="l" t="t" r="r" b="b"/>
            <a:pathLst>
              <a:path w="60325" h="321310">
                <a:moveTo>
                  <a:pt x="0" y="0"/>
                </a:moveTo>
                <a:lnTo>
                  <a:pt x="60172" y="320948"/>
                </a:lnTo>
              </a:path>
            </a:pathLst>
          </a:custGeom>
          <a:ln w="2746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1496" y="2034195"/>
            <a:ext cx="80010" cy="862965"/>
          </a:xfrm>
          <a:custGeom>
            <a:avLst/>
            <a:gdLst/>
            <a:ahLst/>
            <a:cxnLst/>
            <a:rect l="l" t="t" r="r" b="b"/>
            <a:pathLst>
              <a:path w="80010" h="862964">
                <a:moveTo>
                  <a:pt x="0" y="862606"/>
                </a:moveTo>
                <a:lnTo>
                  <a:pt x="79600" y="0"/>
                </a:lnTo>
              </a:path>
            </a:pathLst>
          </a:custGeom>
          <a:ln w="1339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71096" y="2034195"/>
            <a:ext cx="2023745" cy="0"/>
          </a:xfrm>
          <a:custGeom>
            <a:avLst/>
            <a:gdLst/>
            <a:ahLst/>
            <a:cxnLst/>
            <a:rect l="l" t="t" r="r" b="b"/>
            <a:pathLst>
              <a:path w="2023745">
                <a:moveTo>
                  <a:pt x="0" y="0"/>
                </a:moveTo>
                <a:lnTo>
                  <a:pt x="2023729" y="0"/>
                </a:lnTo>
              </a:path>
            </a:pathLst>
          </a:custGeom>
          <a:ln w="13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8756" y="1986437"/>
            <a:ext cx="2273300" cy="0"/>
          </a:xfrm>
          <a:custGeom>
            <a:avLst/>
            <a:gdLst/>
            <a:ahLst/>
            <a:cxnLst/>
            <a:rect l="l" t="t" r="r" b="b"/>
            <a:pathLst>
              <a:path w="2273300">
                <a:moveTo>
                  <a:pt x="0" y="0"/>
                </a:moveTo>
                <a:lnTo>
                  <a:pt x="2272782" y="0"/>
                </a:lnTo>
              </a:path>
            </a:pathLst>
          </a:custGeom>
          <a:ln w="1345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758174" y="2291294"/>
            <a:ext cx="20447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latin typeface="Symbol"/>
                <a:cs typeface="Symbol"/>
              </a:rPr>
              <a:t>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65416" y="1728115"/>
            <a:ext cx="20447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9847" y="2542277"/>
            <a:ext cx="207010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550" spc="10" dirty="0">
                <a:latin typeface="Arial"/>
                <a:cs typeface="Arial"/>
              </a:rPr>
              <a:t>n</a:t>
            </a:r>
            <a:endParaRPr sz="25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71599" y="1728115"/>
            <a:ext cx="673735" cy="419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481330" algn="l"/>
              </a:tabLst>
            </a:pPr>
            <a:r>
              <a:rPr sz="2550" spc="5" dirty="0">
                <a:latin typeface="Arial"/>
                <a:cs typeface="Arial"/>
              </a:rPr>
              <a:t>s	</a:t>
            </a:r>
            <a:r>
              <a:rPr sz="2550" spc="10" dirty="0">
                <a:latin typeface="Symbol"/>
                <a:cs typeface="Symbol"/>
              </a:rPr>
              <a:t></a:t>
            </a:r>
            <a:endParaRPr sz="255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14783" y="1887598"/>
            <a:ext cx="918844" cy="615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550" spc="30" dirty="0">
                <a:latin typeface="Arial"/>
                <a:cs typeface="Arial"/>
              </a:rPr>
              <a:t>(</a:t>
            </a:r>
            <a:r>
              <a:rPr sz="5775" spc="44" baseline="-8658" dirty="0">
                <a:latin typeface="Symbol"/>
                <a:cs typeface="Symbol"/>
              </a:rPr>
              <a:t></a:t>
            </a:r>
            <a:r>
              <a:rPr sz="5775" spc="-975" baseline="-8658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Arial"/>
                <a:cs typeface="Arial"/>
              </a:rPr>
              <a:t>x)</a:t>
            </a:r>
            <a:r>
              <a:rPr sz="2250" spc="-7" baseline="42592" dirty="0">
                <a:latin typeface="Arial"/>
                <a:cs typeface="Arial"/>
              </a:rPr>
              <a:t>2</a:t>
            </a:r>
            <a:endParaRPr sz="2250" baseline="42592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75935" y="1980459"/>
            <a:ext cx="712470" cy="615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5775" spc="569" baseline="-25252" dirty="0">
                <a:latin typeface="Symbol"/>
                <a:cs typeface="Symbol"/>
              </a:rPr>
              <a:t></a:t>
            </a:r>
            <a:r>
              <a:rPr sz="3825" spc="240" baseline="-25054" dirty="0">
                <a:latin typeface="Arial"/>
                <a:cs typeface="Arial"/>
              </a:rPr>
              <a:t>x</a:t>
            </a:r>
            <a:r>
              <a:rPr sz="1500" spc="-5" dirty="0">
                <a:latin typeface="Arial"/>
                <a:cs typeface="Arial"/>
              </a:rPr>
              <a:t>2</a:t>
            </a:r>
            <a:endParaRPr sz="1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50911" y="1520874"/>
            <a:ext cx="3056255" cy="982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53390">
              <a:lnSpc>
                <a:spcPts val="2970"/>
              </a:lnSpc>
              <a:spcBef>
                <a:spcPts val="130"/>
              </a:spcBef>
              <a:tabLst>
                <a:tab pos="2786380" algn="l"/>
              </a:tabLst>
            </a:pPr>
            <a:r>
              <a:rPr sz="2550" spc="80" dirty="0">
                <a:latin typeface="Arial"/>
                <a:cs typeface="Arial"/>
              </a:rPr>
              <a:t>s</a:t>
            </a:r>
            <a:r>
              <a:rPr sz="2250" spc="-7" baseline="-24074" dirty="0">
                <a:latin typeface="Arial"/>
                <a:cs typeface="Arial"/>
              </a:rPr>
              <a:t>ε</a:t>
            </a:r>
            <a:r>
              <a:rPr sz="2250" baseline="-24074" dirty="0">
                <a:latin typeface="Arial"/>
                <a:cs typeface="Arial"/>
              </a:rPr>
              <a:t>	</a:t>
            </a:r>
            <a:r>
              <a:rPr sz="2550" spc="75" dirty="0">
                <a:latin typeface="Arial"/>
                <a:cs typeface="Arial"/>
              </a:rPr>
              <a:t>s</a:t>
            </a:r>
            <a:r>
              <a:rPr sz="2250" spc="-7" baseline="-24074" dirty="0">
                <a:latin typeface="Arial"/>
                <a:cs typeface="Arial"/>
              </a:rPr>
              <a:t>ε</a:t>
            </a:r>
            <a:endParaRPr sz="2250" baseline="-24074">
              <a:latin typeface="Arial"/>
              <a:cs typeface="Arial"/>
            </a:endParaRPr>
          </a:p>
          <a:p>
            <a:pPr marL="12700">
              <a:lnSpc>
                <a:spcPts val="4530"/>
              </a:lnSpc>
            </a:pPr>
            <a:r>
              <a:rPr sz="5775" spc="150" baseline="-8658" dirty="0">
                <a:latin typeface="Symbol"/>
                <a:cs typeface="Symbol"/>
              </a:rPr>
              <a:t></a:t>
            </a:r>
            <a:r>
              <a:rPr sz="2550" spc="100" dirty="0">
                <a:latin typeface="Arial"/>
                <a:cs typeface="Arial"/>
              </a:rPr>
              <a:t>(x </a:t>
            </a:r>
            <a:r>
              <a:rPr sz="2550" spc="10" dirty="0">
                <a:latin typeface="Symbol"/>
                <a:cs typeface="Symbol"/>
              </a:rPr>
              <a:t></a:t>
            </a:r>
            <a:r>
              <a:rPr sz="2550" spc="-420" dirty="0">
                <a:latin typeface="Times New Roman"/>
                <a:cs typeface="Times New Roman"/>
              </a:rPr>
              <a:t> </a:t>
            </a:r>
            <a:r>
              <a:rPr sz="2550" spc="-5" dirty="0">
                <a:latin typeface="Arial"/>
                <a:cs typeface="Arial"/>
              </a:rPr>
              <a:t>x)</a:t>
            </a:r>
            <a:r>
              <a:rPr sz="2250" spc="-7" baseline="42592" dirty="0">
                <a:latin typeface="Arial"/>
                <a:cs typeface="Arial"/>
              </a:rPr>
              <a:t>2</a:t>
            </a:r>
            <a:endParaRPr sz="2250" baseline="42592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38389" y="1946817"/>
            <a:ext cx="204470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00" spc="-30" dirty="0">
                <a:latin typeface="Arial"/>
                <a:cs typeface="Arial"/>
              </a:rPr>
              <a:t>b</a:t>
            </a:r>
            <a:r>
              <a:rPr sz="1575" spc="15" baseline="-21164" dirty="0"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95030" y="3091688"/>
            <a:ext cx="5949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latin typeface="Georgia"/>
                <a:cs typeface="Georgia"/>
              </a:rPr>
              <a:t>w</a:t>
            </a:r>
            <a:r>
              <a:rPr sz="1500" spc="-5" dirty="0">
                <a:latin typeface="Georgia"/>
                <a:cs typeface="Georgia"/>
              </a:rPr>
              <a:t>h</a:t>
            </a:r>
            <a:r>
              <a:rPr sz="1500" spc="10" dirty="0">
                <a:latin typeface="Georgia"/>
                <a:cs typeface="Georgia"/>
              </a:rPr>
              <a:t>ere</a:t>
            </a:r>
            <a:r>
              <a:rPr sz="1500" spc="-75" dirty="0">
                <a:latin typeface="Georgia"/>
                <a:cs typeface="Georgia"/>
              </a:rPr>
              <a:t>: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09430" y="3408679"/>
            <a:ext cx="47396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35" dirty="0">
                <a:latin typeface="Georgia"/>
                <a:cs typeface="Georgia"/>
              </a:rPr>
              <a:t>Estimate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20" dirty="0">
                <a:latin typeface="Georgia"/>
                <a:cs typeface="Georgia"/>
              </a:rPr>
              <a:t>the standard </a:t>
            </a:r>
            <a:r>
              <a:rPr sz="1500" dirty="0">
                <a:latin typeface="Georgia"/>
                <a:cs typeface="Georgia"/>
              </a:rPr>
              <a:t>error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20" dirty="0">
                <a:latin typeface="Georgia"/>
                <a:cs typeface="Georgia"/>
              </a:rPr>
              <a:t>the </a:t>
            </a:r>
            <a:r>
              <a:rPr sz="1500" spc="-10" dirty="0">
                <a:latin typeface="Georgia"/>
                <a:cs typeface="Georgia"/>
              </a:rPr>
              <a:t>least squares</a:t>
            </a:r>
            <a:r>
              <a:rPr sz="1500" spc="-65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slope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23831" y="3981703"/>
            <a:ext cx="327215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40" dirty="0">
                <a:latin typeface="Georgia"/>
                <a:cs typeface="Georgia"/>
              </a:rPr>
              <a:t>Sample </a:t>
            </a:r>
            <a:r>
              <a:rPr sz="1500" spc="-20" dirty="0">
                <a:latin typeface="Georgia"/>
                <a:cs typeface="Georgia"/>
              </a:rPr>
              <a:t>standard </a:t>
            </a:r>
            <a:r>
              <a:rPr sz="1500" spc="5" dirty="0">
                <a:latin typeface="Georgia"/>
                <a:cs typeface="Georgia"/>
              </a:rPr>
              <a:t>error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20" dirty="0">
                <a:latin typeface="Georgia"/>
                <a:cs typeface="Georgia"/>
              </a:rPr>
              <a:t>the</a:t>
            </a:r>
            <a:r>
              <a:rPr sz="1500" spc="-265" dirty="0">
                <a:latin typeface="Georgia"/>
                <a:cs typeface="Georgia"/>
              </a:rPr>
              <a:t> </a:t>
            </a:r>
            <a:r>
              <a:rPr sz="1500" spc="-15" dirty="0">
                <a:latin typeface="Georgia"/>
                <a:cs typeface="Georgia"/>
              </a:rPr>
              <a:t>estimate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50089" y="3549217"/>
            <a:ext cx="10096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62608" y="3222479"/>
            <a:ext cx="307975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600" spc="90" dirty="0">
                <a:latin typeface="Arial"/>
                <a:cs typeface="Arial"/>
              </a:rPr>
              <a:t>s</a:t>
            </a:r>
            <a:r>
              <a:rPr sz="2250" spc="-7" baseline="-24074" dirty="0">
                <a:latin typeface="Arial"/>
                <a:cs typeface="Arial"/>
              </a:rPr>
              <a:t>b</a:t>
            </a:r>
            <a:endParaRPr sz="2250" baseline="-24074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47757" y="4135008"/>
            <a:ext cx="457834" cy="0"/>
          </a:xfrm>
          <a:custGeom>
            <a:avLst/>
            <a:gdLst/>
            <a:ahLst/>
            <a:cxnLst/>
            <a:rect l="l" t="t" r="r" b="b"/>
            <a:pathLst>
              <a:path w="457835">
                <a:moveTo>
                  <a:pt x="0" y="0"/>
                </a:moveTo>
                <a:lnTo>
                  <a:pt x="457277" y="0"/>
                </a:lnTo>
              </a:path>
            </a:pathLst>
          </a:custGeom>
          <a:ln w="88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04153" y="4169705"/>
            <a:ext cx="28575" cy="16510"/>
          </a:xfrm>
          <a:custGeom>
            <a:avLst/>
            <a:gdLst/>
            <a:ahLst/>
            <a:cxnLst/>
            <a:rect l="l" t="t" r="r" b="b"/>
            <a:pathLst>
              <a:path w="28575" h="16510">
                <a:moveTo>
                  <a:pt x="0" y="16470"/>
                </a:moveTo>
                <a:lnTo>
                  <a:pt x="28272" y="0"/>
                </a:lnTo>
              </a:path>
            </a:pathLst>
          </a:custGeom>
          <a:ln w="891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32426" y="4174598"/>
            <a:ext cx="40640" cy="200025"/>
          </a:xfrm>
          <a:custGeom>
            <a:avLst/>
            <a:gdLst/>
            <a:ahLst/>
            <a:cxnLst/>
            <a:rect l="l" t="t" r="r" b="b"/>
            <a:pathLst>
              <a:path w="40639" h="200025">
                <a:moveTo>
                  <a:pt x="0" y="0"/>
                </a:moveTo>
                <a:lnTo>
                  <a:pt x="40384" y="199770"/>
                </a:lnTo>
              </a:path>
            </a:pathLst>
          </a:custGeom>
          <a:ln w="183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77311" y="3834257"/>
            <a:ext cx="53975" cy="540385"/>
          </a:xfrm>
          <a:custGeom>
            <a:avLst/>
            <a:gdLst/>
            <a:ahLst/>
            <a:cxnLst/>
            <a:rect l="l" t="t" r="r" b="b"/>
            <a:pathLst>
              <a:path w="53975" h="540385">
                <a:moveTo>
                  <a:pt x="0" y="540111"/>
                </a:moveTo>
                <a:lnTo>
                  <a:pt x="53399" y="0"/>
                </a:lnTo>
              </a:path>
            </a:pathLst>
          </a:custGeom>
          <a:ln w="89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30710" y="3834257"/>
            <a:ext cx="492759" cy="0"/>
          </a:xfrm>
          <a:custGeom>
            <a:avLst/>
            <a:gdLst/>
            <a:ahLst/>
            <a:cxnLst/>
            <a:rect l="l" t="t" r="r" b="b"/>
            <a:pathLst>
              <a:path w="492760">
                <a:moveTo>
                  <a:pt x="0" y="0"/>
                </a:moveTo>
                <a:lnTo>
                  <a:pt x="492726" y="0"/>
                </a:lnTo>
              </a:path>
            </a:pathLst>
          </a:custGeom>
          <a:ln w="88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443138" y="3814442"/>
            <a:ext cx="460375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-30" dirty="0">
                <a:latin typeface="Arial"/>
                <a:cs typeface="Arial"/>
              </a:rPr>
              <a:t>SSE</a:t>
            </a:r>
            <a:endParaRPr sz="17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64314" y="4103623"/>
            <a:ext cx="84455" cy="182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000" spc="15" dirty="0">
                <a:latin typeface="Arial"/>
                <a:cs typeface="Arial"/>
              </a:rPr>
              <a:t>ε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41348" y="4129428"/>
            <a:ext cx="4724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50" spc="10" dirty="0">
                <a:latin typeface="Arial"/>
                <a:cs typeface="Arial"/>
              </a:rPr>
              <a:t>n</a:t>
            </a:r>
            <a:r>
              <a:rPr sz="1750" spc="-245" dirty="0">
                <a:latin typeface="Arial"/>
                <a:cs typeface="Arial"/>
              </a:rPr>
              <a:t> </a:t>
            </a:r>
            <a:r>
              <a:rPr sz="1750" spc="10" dirty="0">
                <a:latin typeface="Symbol"/>
                <a:cs typeface="Symbol"/>
              </a:rPr>
              <a:t></a:t>
            </a:r>
            <a:r>
              <a:rPr sz="1750" spc="-190" dirty="0">
                <a:latin typeface="Times New Roman"/>
                <a:cs typeface="Times New Roman"/>
              </a:rPr>
              <a:t> </a:t>
            </a:r>
            <a:r>
              <a:rPr sz="1750" spc="10" dirty="0">
                <a:latin typeface="Arial"/>
                <a:cs typeface="Arial"/>
              </a:rPr>
              <a:t>2</a:t>
            </a:r>
            <a:endParaRPr sz="17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48536" y="3955023"/>
            <a:ext cx="40640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69240" algn="l"/>
              </a:tabLst>
            </a:pPr>
            <a:r>
              <a:rPr sz="1750" spc="10" dirty="0">
                <a:latin typeface="Arial"/>
                <a:cs typeface="Arial"/>
              </a:rPr>
              <a:t>s	</a:t>
            </a:r>
            <a:r>
              <a:rPr sz="1750" spc="10" dirty="0">
                <a:latin typeface="Symbol"/>
                <a:cs typeface="Symbol"/>
              </a:rPr>
              <a:t></a:t>
            </a:r>
            <a:endParaRPr sz="175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815" y="0"/>
            <a:ext cx="8769095" cy="5099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7313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Comparing Standard</a:t>
            </a:r>
            <a:r>
              <a:rPr sz="2500" b="0" spc="-45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Errors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85949" y="3429000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1" y="0"/>
                </a:moveTo>
                <a:lnTo>
                  <a:pt x="0" y="108585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97862" y="3543299"/>
            <a:ext cx="1931670" cy="655320"/>
          </a:xfrm>
          <a:custGeom>
            <a:avLst/>
            <a:gdLst/>
            <a:ahLst/>
            <a:cxnLst/>
            <a:rect l="l" t="t" r="r" b="b"/>
            <a:pathLst>
              <a:path w="1931670" h="655320">
                <a:moveTo>
                  <a:pt x="0" y="654844"/>
                </a:moveTo>
                <a:lnTo>
                  <a:pt x="193119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8313" y="423001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8313" y="400141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72763" y="32584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87063" y="354421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79" h="170179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01213" y="41728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72763" y="371566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79" h="170179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2"/>
                </a:lnTo>
                <a:lnTo>
                  <a:pt x="154422" y="134878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9863" y="41728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87013" y="32584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86963" y="33727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1163" y="37156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72613" y="342991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58363" y="3856156"/>
            <a:ext cx="169622" cy="1696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87013" y="38299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01263" y="39442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6963" y="42871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18233" y="3233420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85950" y="451485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8513" y="388711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29863" y="36013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15563" y="33727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15513" y="360136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34676" y="4007367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85949" y="1543050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1" y="0"/>
                </a:moveTo>
                <a:lnTo>
                  <a:pt x="0" y="108585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97862" y="1657355"/>
            <a:ext cx="1931670" cy="655320"/>
          </a:xfrm>
          <a:custGeom>
            <a:avLst/>
            <a:gdLst/>
            <a:ahLst/>
            <a:cxnLst/>
            <a:rect l="l" t="t" r="r" b="b"/>
            <a:pathLst>
              <a:path w="1931670" h="655319">
                <a:moveTo>
                  <a:pt x="0" y="654844"/>
                </a:moveTo>
                <a:lnTo>
                  <a:pt x="193119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01163" y="228691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58313" y="211546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58513" y="154396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79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87063" y="165826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79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44063" y="211546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72763" y="182971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79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01313" y="165826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79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29763" y="200116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515513" y="182971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87013" y="194401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79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01263" y="205831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572663" y="211546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85950" y="262890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858413" y="188686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029863" y="171541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86963" y="1829713"/>
            <a:ext cx="170180" cy="170180"/>
          </a:xfrm>
          <a:custGeom>
            <a:avLst/>
            <a:gdLst/>
            <a:ahLst/>
            <a:cxnLst/>
            <a:rect l="l" t="t" r="r" b="b"/>
            <a:pathLst>
              <a:path w="170180" h="170180">
                <a:moveTo>
                  <a:pt x="72180" y="0"/>
                </a:moveTo>
                <a:lnTo>
                  <a:pt x="40183" y="11621"/>
                </a:lnTo>
                <a:lnTo>
                  <a:pt x="15200" y="34745"/>
                </a:lnTo>
                <a:lnTo>
                  <a:pt x="1499" y="64615"/>
                </a:lnTo>
                <a:lnTo>
                  <a:pt x="0" y="97442"/>
                </a:lnTo>
                <a:lnTo>
                  <a:pt x="11621" y="129439"/>
                </a:lnTo>
                <a:lnTo>
                  <a:pt x="34745" y="154422"/>
                </a:lnTo>
                <a:lnTo>
                  <a:pt x="64615" y="168123"/>
                </a:lnTo>
                <a:lnTo>
                  <a:pt x="97442" y="169622"/>
                </a:lnTo>
                <a:lnTo>
                  <a:pt x="129439" y="158001"/>
                </a:lnTo>
                <a:lnTo>
                  <a:pt x="154422" y="134877"/>
                </a:lnTo>
                <a:lnTo>
                  <a:pt x="168123" y="105007"/>
                </a:lnTo>
                <a:lnTo>
                  <a:pt x="169622" y="72180"/>
                </a:lnTo>
                <a:lnTo>
                  <a:pt x="158001" y="40183"/>
                </a:lnTo>
                <a:lnTo>
                  <a:pt x="134877" y="15200"/>
                </a:lnTo>
                <a:lnTo>
                  <a:pt x="105007" y="1499"/>
                </a:lnTo>
                <a:lnTo>
                  <a:pt x="72180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58513" y="1715413"/>
            <a:ext cx="169622" cy="169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14948" y="1543050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1" y="0"/>
                </a:moveTo>
                <a:lnTo>
                  <a:pt x="0" y="108585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26850" y="1657355"/>
            <a:ext cx="1931670" cy="655320"/>
          </a:xfrm>
          <a:custGeom>
            <a:avLst/>
            <a:gdLst/>
            <a:ahLst/>
            <a:cxnLst/>
            <a:rect l="l" t="t" r="r" b="b"/>
            <a:pathLst>
              <a:path w="1931670" h="655319">
                <a:moveTo>
                  <a:pt x="0" y="654844"/>
                </a:moveTo>
                <a:lnTo>
                  <a:pt x="193119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5147233" y="1346708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14950" y="262890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3622040" y="2602483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rebuchet MS"/>
                <a:cs typeface="Trebuchet MS"/>
              </a:rPr>
              <a:t>x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626802" y="4495291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rebuchet MS"/>
                <a:cs typeface="Trebuchet MS"/>
              </a:rPr>
              <a:t>x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051040" y="2602483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rebuchet MS"/>
                <a:cs typeface="Trebuchet MS"/>
              </a:rPr>
              <a:t>x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372100" y="1714499"/>
            <a:ext cx="1943100" cy="514350"/>
          </a:xfrm>
          <a:custGeom>
            <a:avLst/>
            <a:gdLst/>
            <a:ahLst/>
            <a:cxnLst/>
            <a:rect l="l" t="t" r="r" b="b"/>
            <a:pathLst>
              <a:path w="1943100" h="514350">
                <a:moveTo>
                  <a:pt x="0" y="514350"/>
                </a:moveTo>
                <a:lnTo>
                  <a:pt x="194310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72100" y="1543049"/>
            <a:ext cx="1771650" cy="857250"/>
          </a:xfrm>
          <a:custGeom>
            <a:avLst/>
            <a:gdLst/>
            <a:ahLst/>
            <a:cxnLst/>
            <a:rect l="l" t="t" r="r" b="b"/>
            <a:pathLst>
              <a:path w="1771650" h="857250">
                <a:moveTo>
                  <a:pt x="0" y="857250"/>
                </a:moveTo>
                <a:lnTo>
                  <a:pt x="177165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14948" y="3429000"/>
            <a:ext cx="0" cy="1085850"/>
          </a:xfrm>
          <a:custGeom>
            <a:avLst/>
            <a:gdLst/>
            <a:ahLst/>
            <a:cxnLst/>
            <a:rect l="l" t="t" r="r" b="b"/>
            <a:pathLst>
              <a:path h="1085850">
                <a:moveTo>
                  <a:pt x="1" y="0"/>
                </a:moveTo>
                <a:lnTo>
                  <a:pt x="0" y="108585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43550" y="3371849"/>
            <a:ext cx="1543050" cy="971550"/>
          </a:xfrm>
          <a:custGeom>
            <a:avLst/>
            <a:gdLst/>
            <a:ahLst/>
            <a:cxnLst/>
            <a:rect l="l" t="t" r="r" b="b"/>
            <a:pathLst>
              <a:path w="1543050" h="971550">
                <a:moveTo>
                  <a:pt x="0" y="971550"/>
                </a:moveTo>
                <a:lnTo>
                  <a:pt x="1543050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147233" y="3233420"/>
            <a:ext cx="147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14950" y="4514850"/>
            <a:ext cx="1714500" cy="0"/>
          </a:xfrm>
          <a:custGeom>
            <a:avLst/>
            <a:gdLst/>
            <a:ahLst/>
            <a:cxnLst/>
            <a:rect l="l" t="t" r="r" b="b"/>
            <a:pathLst>
              <a:path w="1714500">
                <a:moveTo>
                  <a:pt x="0" y="0"/>
                </a:moveTo>
                <a:lnTo>
                  <a:pt x="1714500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051040" y="4489196"/>
            <a:ext cx="146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Trebuchet MS"/>
                <a:cs typeface="Trebuchet MS"/>
              </a:rPr>
              <a:t>x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486400" y="3829050"/>
            <a:ext cx="1771650" cy="171450"/>
          </a:xfrm>
          <a:custGeom>
            <a:avLst/>
            <a:gdLst/>
            <a:ahLst/>
            <a:cxnLst/>
            <a:rect l="l" t="t" r="r" b="b"/>
            <a:pathLst>
              <a:path w="1771650" h="171450">
                <a:moveTo>
                  <a:pt x="0" y="0"/>
                </a:moveTo>
                <a:lnTo>
                  <a:pt x="1771651" y="17145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2100" y="3600449"/>
            <a:ext cx="1828800" cy="514350"/>
          </a:xfrm>
          <a:custGeom>
            <a:avLst/>
            <a:gdLst/>
            <a:ahLst/>
            <a:cxnLst/>
            <a:rect l="l" t="t" r="r" b="b"/>
            <a:pathLst>
              <a:path w="1828800" h="514350">
                <a:moveTo>
                  <a:pt x="0" y="514350"/>
                </a:moveTo>
                <a:lnTo>
                  <a:pt x="1828801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730939" y="2673355"/>
            <a:ext cx="787400" cy="3422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2705" algn="r">
              <a:lnSpc>
                <a:spcPts val="1795"/>
              </a:lnSpc>
              <a:spcBef>
                <a:spcPts val="135"/>
              </a:spcBef>
            </a:pPr>
            <a:r>
              <a:rPr sz="1650" dirty="0">
                <a:latin typeface="Arial"/>
                <a:cs typeface="Arial"/>
              </a:rPr>
              <a:t>small</a:t>
            </a:r>
            <a:r>
              <a:rPr sz="1650" spc="-190" dirty="0">
                <a:latin typeface="Arial"/>
                <a:cs typeface="Arial"/>
              </a:rPr>
              <a:t> </a:t>
            </a:r>
            <a:r>
              <a:rPr sz="1650" spc="15" dirty="0">
                <a:latin typeface="Arial"/>
                <a:cs typeface="Arial"/>
              </a:rPr>
              <a:t>s</a:t>
            </a:r>
            <a:r>
              <a:rPr sz="1425" spc="22" baseline="-23391" dirty="0">
                <a:latin typeface="Arial"/>
                <a:cs typeface="Arial"/>
              </a:rPr>
              <a:t>b</a:t>
            </a:r>
            <a:endParaRPr sz="1425" baseline="-23391">
              <a:latin typeface="Arial"/>
              <a:cs typeface="Arial"/>
            </a:endParaRPr>
          </a:p>
          <a:p>
            <a:pPr marR="5080" algn="r">
              <a:lnSpc>
                <a:spcPts val="655"/>
              </a:lnSpc>
            </a:pPr>
            <a:r>
              <a:rPr sz="700" spc="-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781434" y="4559311"/>
            <a:ext cx="768350" cy="3422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R="52705" algn="r">
              <a:lnSpc>
                <a:spcPts val="1795"/>
              </a:lnSpc>
              <a:spcBef>
                <a:spcPts val="135"/>
              </a:spcBef>
            </a:pPr>
            <a:r>
              <a:rPr sz="1650" spc="-10" dirty="0">
                <a:latin typeface="Arial"/>
                <a:cs typeface="Arial"/>
              </a:rPr>
              <a:t>large</a:t>
            </a:r>
            <a:r>
              <a:rPr sz="1650" spc="-100" dirty="0">
                <a:latin typeface="Arial"/>
                <a:cs typeface="Arial"/>
              </a:rPr>
              <a:t> </a:t>
            </a:r>
            <a:r>
              <a:rPr sz="1650" spc="15" dirty="0">
                <a:latin typeface="Arial"/>
                <a:cs typeface="Arial"/>
              </a:rPr>
              <a:t>s</a:t>
            </a:r>
            <a:r>
              <a:rPr sz="1425" spc="22" baseline="-23391" dirty="0">
                <a:latin typeface="Arial"/>
                <a:cs typeface="Arial"/>
              </a:rPr>
              <a:t>b</a:t>
            </a:r>
            <a:endParaRPr sz="1425" baseline="-23391">
              <a:latin typeface="Arial"/>
              <a:cs typeface="Arial"/>
            </a:endParaRPr>
          </a:p>
          <a:p>
            <a:pPr marR="5080" algn="r">
              <a:lnSpc>
                <a:spcPts val="655"/>
              </a:lnSpc>
            </a:pPr>
            <a:r>
              <a:rPr sz="700" spc="-10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332824" y="2682875"/>
            <a:ext cx="733425" cy="2876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700" spc="-20" dirty="0">
                <a:latin typeface="Arial"/>
                <a:cs typeface="Arial"/>
              </a:rPr>
              <a:t>small</a:t>
            </a:r>
            <a:r>
              <a:rPr sz="1700" spc="-180" dirty="0">
                <a:latin typeface="Arial"/>
                <a:cs typeface="Arial"/>
              </a:rPr>
              <a:t> </a:t>
            </a:r>
            <a:r>
              <a:rPr sz="1700" spc="15" dirty="0">
                <a:latin typeface="Arial"/>
                <a:cs typeface="Arial"/>
              </a:rPr>
              <a:t>s</a:t>
            </a:r>
            <a:r>
              <a:rPr sz="1500" spc="22" baseline="-25000" dirty="0">
                <a:latin typeface="Symbol"/>
                <a:cs typeface="Symbol"/>
              </a:rPr>
              <a:t></a:t>
            </a:r>
            <a:endParaRPr sz="1500" baseline="-25000">
              <a:latin typeface="Symbol"/>
              <a:cs typeface="Symbo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371868" y="4567480"/>
            <a:ext cx="708660" cy="2870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00" spc="-5" dirty="0">
                <a:latin typeface="Arial"/>
                <a:cs typeface="Arial"/>
              </a:rPr>
              <a:t>large</a:t>
            </a:r>
            <a:r>
              <a:rPr sz="1700" spc="-260" dirty="0">
                <a:latin typeface="Arial"/>
                <a:cs typeface="Arial"/>
              </a:rPr>
              <a:t> </a:t>
            </a:r>
            <a:r>
              <a:rPr sz="1700" spc="15" dirty="0">
                <a:latin typeface="Arial"/>
                <a:cs typeface="Arial"/>
              </a:rPr>
              <a:t>s</a:t>
            </a:r>
            <a:r>
              <a:rPr sz="1500" spc="22" baseline="-25000" dirty="0">
                <a:latin typeface="Symbol"/>
                <a:cs typeface="Symbol"/>
              </a:rPr>
              <a:t></a:t>
            </a:r>
            <a:endParaRPr sz="1500" baseline="-25000">
              <a:latin typeface="Symbol"/>
              <a:cs typeface="Symbo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718233" y="1041908"/>
            <a:ext cx="2132330" cy="60452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55575" marR="5080">
              <a:lnSpc>
                <a:spcPts val="1390"/>
              </a:lnSpc>
              <a:spcBef>
                <a:spcPts val="185"/>
              </a:spcBef>
            </a:pPr>
            <a:r>
              <a:rPr sz="1200" spc="-25" dirty="0">
                <a:latin typeface="Georgia"/>
                <a:cs typeface="Georgia"/>
              </a:rPr>
              <a:t>Variation </a:t>
            </a:r>
            <a:r>
              <a:rPr sz="1200" spc="-20" dirty="0">
                <a:latin typeface="Georgia"/>
                <a:cs typeface="Georgia"/>
              </a:rPr>
              <a:t>of </a:t>
            </a:r>
            <a:r>
              <a:rPr sz="1200" spc="-5" dirty="0">
                <a:latin typeface="Georgia"/>
                <a:cs typeface="Georgia"/>
              </a:rPr>
              <a:t>observed </a:t>
            </a:r>
            <a:r>
              <a:rPr sz="1200" spc="10" dirty="0">
                <a:latin typeface="Georgia"/>
                <a:cs typeface="Georgia"/>
              </a:rPr>
              <a:t>y</a:t>
            </a:r>
            <a:r>
              <a:rPr sz="1200" spc="-125" dirty="0">
                <a:latin typeface="Georgia"/>
                <a:cs typeface="Georgia"/>
              </a:rPr>
              <a:t> </a:t>
            </a:r>
            <a:r>
              <a:rPr sz="1200" spc="-15" dirty="0">
                <a:latin typeface="Georgia"/>
                <a:cs typeface="Georgia"/>
              </a:rPr>
              <a:t>values  </a:t>
            </a:r>
            <a:r>
              <a:rPr sz="1200" spc="-25" dirty="0">
                <a:latin typeface="Georgia"/>
                <a:cs typeface="Georgia"/>
              </a:rPr>
              <a:t>from </a:t>
            </a:r>
            <a:r>
              <a:rPr sz="1200" spc="-20" dirty="0">
                <a:latin typeface="Georgia"/>
                <a:cs typeface="Georgia"/>
              </a:rPr>
              <a:t>the </a:t>
            </a:r>
            <a:r>
              <a:rPr sz="1200" spc="-10" dirty="0">
                <a:latin typeface="Georgia"/>
                <a:cs typeface="Georgia"/>
              </a:rPr>
              <a:t>regression</a:t>
            </a:r>
            <a:r>
              <a:rPr sz="1200" spc="-5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line</a:t>
            </a:r>
            <a:endParaRPr sz="1200">
              <a:latin typeface="Georgia"/>
              <a:cs typeface="Georgia"/>
            </a:endParaRPr>
          </a:p>
          <a:p>
            <a:pPr marL="12700">
              <a:lnSpc>
                <a:spcPts val="1689"/>
              </a:lnSpc>
            </a:pPr>
            <a:r>
              <a:rPr sz="1800" b="1" spc="-10" dirty="0"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450840" y="1118108"/>
            <a:ext cx="2424430" cy="3886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160"/>
              </a:spcBef>
            </a:pPr>
            <a:r>
              <a:rPr sz="1200" spc="-25" dirty="0">
                <a:latin typeface="Georgia"/>
                <a:cs typeface="Georgia"/>
              </a:rPr>
              <a:t>Variation </a:t>
            </a:r>
            <a:r>
              <a:rPr sz="1200" spc="-30" dirty="0">
                <a:latin typeface="Georgia"/>
                <a:cs typeface="Georgia"/>
              </a:rPr>
              <a:t>in </a:t>
            </a:r>
            <a:r>
              <a:rPr sz="1200" spc="-20" dirty="0">
                <a:latin typeface="Georgia"/>
                <a:cs typeface="Georgia"/>
              </a:rPr>
              <a:t>the </a:t>
            </a:r>
            <a:r>
              <a:rPr sz="1200" spc="-15" dirty="0">
                <a:latin typeface="Georgia"/>
                <a:cs typeface="Georgia"/>
              </a:rPr>
              <a:t>slope </a:t>
            </a:r>
            <a:r>
              <a:rPr sz="1200" spc="-20" dirty="0">
                <a:latin typeface="Georgia"/>
                <a:cs typeface="Georgia"/>
              </a:rPr>
              <a:t>of </a:t>
            </a:r>
            <a:r>
              <a:rPr sz="1200" spc="-10" dirty="0">
                <a:latin typeface="Georgia"/>
                <a:cs typeface="Georgia"/>
              </a:rPr>
              <a:t>regression  </a:t>
            </a:r>
            <a:r>
              <a:rPr sz="1200" spc="-15" dirty="0">
                <a:latin typeface="Georgia"/>
                <a:cs typeface="Georgia"/>
              </a:rPr>
              <a:t>lines </a:t>
            </a:r>
            <a:r>
              <a:rPr sz="1200" spc="-25" dirty="0">
                <a:latin typeface="Georgia"/>
                <a:cs typeface="Georgia"/>
              </a:rPr>
              <a:t>from </a:t>
            </a:r>
            <a:r>
              <a:rPr sz="1200" spc="-20" dirty="0">
                <a:latin typeface="Georgia"/>
                <a:cs typeface="Georgia"/>
              </a:rPr>
              <a:t>different </a:t>
            </a:r>
            <a:r>
              <a:rPr sz="1200" spc="-15" dirty="0">
                <a:latin typeface="Georgia"/>
                <a:cs typeface="Georgia"/>
              </a:rPr>
              <a:t>possible</a:t>
            </a:r>
            <a:r>
              <a:rPr sz="1200" spc="-90" dirty="0">
                <a:latin typeface="Georgia"/>
                <a:cs typeface="Georgia"/>
              </a:rPr>
              <a:t> </a:t>
            </a:r>
            <a:r>
              <a:rPr sz="1200" spc="-20" dirty="0">
                <a:latin typeface="Georgia"/>
                <a:cs typeface="Georgia"/>
              </a:rPr>
              <a:t>samples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504944" y="1243583"/>
            <a:ext cx="118872" cy="3645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64176" y="1262062"/>
            <a:ext cx="0" cy="3543300"/>
          </a:xfrm>
          <a:custGeom>
            <a:avLst/>
            <a:gdLst/>
            <a:ahLst/>
            <a:cxnLst/>
            <a:rect l="l" t="t" r="r" b="b"/>
            <a:pathLst>
              <a:path h="3543300">
                <a:moveTo>
                  <a:pt x="0" y="0"/>
                </a:moveTo>
                <a:lnTo>
                  <a:pt x="1" y="354330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253365" indent="-240665">
              <a:lnSpc>
                <a:spcPct val="100000"/>
              </a:lnSpc>
              <a:spcBef>
                <a:spcPts val="330"/>
              </a:spcBef>
              <a:buSzPct val="94444"/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spc="-50" dirty="0"/>
              <a:t>T </a:t>
            </a:r>
            <a:r>
              <a:rPr spc="-10" dirty="0"/>
              <a:t>test </a:t>
            </a:r>
            <a:r>
              <a:rPr spc="-20" dirty="0"/>
              <a:t>for </a:t>
            </a:r>
            <a:r>
              <a:rPr spc="-30" dirty="0"/>
              <a:t>a </a:t>
            </a:r>
            <a:r>
              <a:rPr spc="-35" dirty="0"/>
              <a:t>population</a:t>
            </a:r>
            <a:r>
              <a:rPr spc="-80" dirty="0"/>
              <a:t> </a:t>
            </a:r>
            <a:r>
              <a:rPr spc="-20" dirty="0"/>
              <a:t>slope</a:t>
            </a:r>
          </a:p>
          <a:p>
            <a:pPr marL="332105">
              <a:lnSpc>
                <a:spcPct val="100000"/>
              </a:lnSpc>
              <a:spcBef>
                <a:spcPts val="220"/>
              </a:spcBef>
            </a:pPr>
            <a:r>
              <a:rPr sz="1200" dirty="0">
                <a:latin typeface="Arial"/>
                <a:cs typeface="Arial"/>
              </a:rPr>
              <a:t>o </a:t>
            </a:r>
            <a:r>
              <a:rPr sz="1700" spc="-65" dirty="0"/>
              <a:t>Is </a:t>
            </a:r>
            <a:r>
              <a:rPr sz="1700" spc="-15" dirty="0"/>
              <a:t>there </a:t>
            </a:r>
            <a:r>
              <a:rPr sz="1700" spc="-30" dirty="0"/>
              <a:t>a </a:t>
            </a:r>
            <a:r>
              <a:rPr sz="1700" spc="-25" dirty="0"/>
              <a:t>linear relationship </a:t>
            </a:r>
            <a:r>
              <a:rPr sz="1700" spc="-5" dirty="0"/>
              <a:t>between </a:t>
            </a:r>
            <a:r>
              <a:rPr sz="1700" spc="-40" dirty="0"/>
              <a:t>x </a:t>
            </a:r>
            <a:r>
              <a:rPr sz="1700" spc="-45" dirty="0"/>
              <a:t>and</a:t>
            </a:r>
            <a:r>
              <a:rPr sz="1700" spc="-130" dirty="0"/>
              <a:t> </a:t>
            </a:r>
            <a:r>
              <a:rPr sz="1700" spc="-40" dirty="0"/>
              <a:t>y?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100">
              <a:latin typeface="Times New Roman"/>
              <a:cs typeface="Times New Roman"/>
            </a:endParaRPr>
          </a:p>
          <a:p>
            <a:pPr marL="253365" indent="-240665">
              <a:lnSpc>
                <a:spcPct val="100000"/>
              </a:lnSpc>
              <a:buSzPct val="94444"/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spc="-65" dirty="0"/>
              <a:t>Null </a:t>
            </a:r>
            <a:r>
              <a:rPr spc="-45" dirty="0"/>
              <a:t>and </a:t>
            </a:r>
            <a:r>
              <a:rPr spc="-20" dirty="0"/>
              <a:t>alternative</a:t>
            </a:r>
            <a:r>
              <a:rPr spc="-10" dirty="0"/>
              <a:t> </a:t>
            </a:r>
            <a:r>
              <a:rPr spc="-20" dirty="0"/>
              <a:t>hypotheses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5329" y="2401823"/>
            <a:ext cx="4453255" cy="58039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13995" indent="-201295">
              <a:lnSpc>
                <a:spcPct val="100000"/>
              </a:lnSpc>
              <a:spcBef>
                <a:spcPts val="240"/>
              </a:spcBef>
              <a:buSzPct val="70588"/>
              <a:buFont typeface="Arial"/>
              <a:buChar char="o"/>
              <a:tabLst>
                <a:tab pos="213995" algn="l"/>
                <a:tab pos="1610995" algn="l"/>
              </a:tabLst>
            </a:pPr>
            <a:r>
              <a:rPr sz="1700" spc="-125" dirty="0">
                <a:latin typeface="Georgia"/>
                <a:cs typeface="Georgia"/>
              </a:rPr>
              <a:t>H</a:t>
            </a:r>
            <a:r>
              <a:rPr sz="1650" spc="-187" baseline="-15151" dirty="0">
                <a:latin typeface="Georgia"/>
                <a:cs typeface="Georgia"/>
              </a:rPr>
              <a:t>0</a:t>
            </a:r>
            <a:r>
              <a:rPr sz="1700" spc="-125" dirty="0">
                <a:latin typeface="Georgia"/>
                <a:cs typeface="Georgia"/>
              </a:rPr>
              <a:t>:   </a:t>
            </a:r>
            <a:r>
              <a:rPr sz="1700" spc="60" dirty="0">
                <a:latin typeface="Georgia"/>
                <a:cs typeface="Georgia"/>
              </a:rPr>
              <a:t>β</a:t>
            </a:r>
            <a:r>
              <a:rPr sz="1650" spc="89" baseline="-15151" dirty="0">
                <a:latin typeface="Georgia"/>
                <a:cs typeface="Georgia"/>
              </a:rPr>
              <a:t>1</a:t>
            </a:r>
            <a:r>
              <a:rPr sz="1650" spc="-172" baseline="-15151" dirty="0">
                <a:latin typeface="Georgia"/>
                <a:cs typeface="Georgia"/>
              </a:rPr>
              <a:t> </a:t>
            </a:r>
            <a:r>
              <a:rPr sz="1700" spc="-155" dirty="0">
                <a:latin typeface="Georgia"/>
                <a:cs typeface="Georgia"/>
              </a:rPr>
              <a:t>=</a:t>
            </a:r>
            <a:r>
              <a:rPr sz="1700" spc="-35" dirty="0">
                <a:latin typeface="Georgia"/>
                <a:cs typeface="Georgia"/>
              </a:rPr>
              <a:t> </a:t>
            </a:r>
            <a:r>
              <a:rPr sz="1700" spc="-105" dirty="0">
                <a:latin typeface="Georgia"/>
                <a:cs typeface="Georgia"/>
              </a:rPr>
              <a:t>0	</a:t>
            </a:r>
            <a:r>
              <a:rPr sz="1700" spc="-20" dirty="0">
                <a:latin typeface="Georgia"/>
                <a:cs typeface="Georgia"/>
              </a:rPr>
              <a:t>(no </a:t>
            </a:r>
            <a:r>
              <a:rPr sz="1700" spc="-25" dirty="0">
                <a:latin typeface="Georgia"/>
                <a:cs typeface="Georgia"/>
              </a:rPr>
              <a:t>linear</a:t>
            </a:r>
            <a:r>
              <a:rPr sz="1700" spc="-65" dirty="0">
                <a:latin typeface="Georgia"/>
                <a:cs typeface="Georgia"/>
              </a:rPr>
              <a:t> </a:t>
            </a:r>
            <a:r>
              <a:rPr sz="1700" spc="-25" dirty="0">
                <a:latin typeface="Georgia"/>
                <a:cs typeface="Georgia"/>
              </a:rPr>
              <a:t>relationship)</a:t>
            </a:r>
            <a:endParaRPr sz="1700">
              <a:latin typeface="Georgia"/>
              <a:cs typeface="Georgia"/>
            </a:endParaRPr>
          </a:p>
          <a:p>
            <a:pPr marL="213995" indent="-201295">
              <a:lnSpc>
                <a:spcPct val="100000"/>
              </a:lnSpc>
              <a:spcBef>
                <a:spcPts val="145"/>
              </a:spcBef>
              <a:buSzPct val="70588"/>
              <a:buFont typeface="Arial"/>
              <a:buChar char="o"/>
              <a:tabLst>
                <a:tab pos="213995" algn="l"/>
                <a:tab pos="1610995" algn="l"/>
              </a:tabLst>
            </a:pPr>
            <a:r>
              <a:rPr sz="1700" spc="-55" dirty="0">
                <a:latin typeface="Georgia"/>
                <a:cs typeface="Georgia"/>
              </a:rPr>
              <a:t>H</a:t>
            </a:r>
            <a:r>
              <a:rPr sz="1650" spc="-82" baseline="-15151" dirty="0">
                <a:latin typeface="Georgia"/>
                <a:cs typeface="Georgia"/>
              </a:rPr>
              <a:t>1</a:t>
            </a:r>
            <a:r>
              <a:rPr sz="1700" spc="-55" dirty="0">
                <a:latin typeface="Georgia"/>
                <a:cs typeface="Georgia"/>
              </a:rPr>
              <a:t>:  </a:t>
            </a:r>
            <a:r>
              <a:rPr sz="1700" spc="60" dirty="0">
                <a:latin typeface="Georgia"/>
                <a:cs typeface="Georgia"/>
              </a:rPr>
              <a:t>β</a:t>
            </a:r>
            <a:r>
              <a:rPr sz="1650" spc="89" baseline="-15151" dirty="0">
                <a:latin typeface="Georgia"/>
                <a:cs typeface="Georgia"/>
              </a:rPr>
              <a:t>1</a:t>
            </a:r>
            <a:r>
              <a:rPr sz="1650" spc="44" baseline="-15151" dirty="0">
                <a:latin typeface="Georgia"/>
                <a:cs typeface="Georgia"/>
              </a:rPr>
              <a:t> </a:t>
            </a:r>
            <a:r>
              <a:rPr sz="1700" spc="-5" dirty="0">
                <a:latin typeface="Symbol"/>
                <a:cs typeface="Symbol"/>
              </a:rPr>
              <a:t></a:t>
            </a:r>
            <a:r>
              <a:rPr sz="1700" spc="-50" dirty="0">
                <a:latin typeface="Times New Roman"/>
                <a:cs typeface="Times New Roman"/>
              </a:rPr>
              <a:t> </a:t>
            </a:r>
            <a:r>
              <a:rPr sz="1700" spc="-105" dirty="0">
                <a:latin typeface="Georgia"/>
                <a:cs typeface="Georgia"/>
              </a:rPr>
              <a:t>0	</a:t>
            </a:r>
            <a:r>
              <a:rPr sz="1700" spc="-20" dirty="0">
                <a:latin typeface="Georgia"/>
                <a:cs typeface="Georgia"/>
              </a:rPr>
              <a:t>(linear </a:t>
            </a:r>
            <a:r>
              <a:rPr sz="1700" spc="-25" dirty="0">
                <a:latin typeface="Georgia"/>
                <a:cs typeface="Georgia"/>
              </a:rPr>
              <a:t>relationship </a:t>
            </a:r>
            <a:r>
              <a:rPr sz="1700" spc="-20" dirty="0">
                <a:latin typeface="Georgia"/>
                <a:cs typeface="Georgia"/>
              </a:rPr>
              <a:t>does</a:t>
            </a:r>
            <a:r>
              <a:rPr sz="1700" spc="-100" dirty="0">
                <a:latin typeface="Georgia"/>
                <a:cs typeface="Georgia"/>
              </a:rPr>
              <a:t> </a:t>
            </a:r>
            <a:r>
              <a:rPr sz="1700" spc="-15" dirty="0">
                <a:latin typeface="Georgia"/>
                <a:cs typeface="Georgia"/>
              </a:rPr>
              <a:t>exist)</a:t>
            </a:r>
            <a:endParaRPr sz="17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24" y="3269995"/>
            <a:ext cx="1508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" indent="-240665">
              <a:lnSpc>
                <a:spcPct val="100000"/>
              </a:lnSpc>
              <a:spcBef>
                <a:spcPts val="100"/>
              </a:spcBef>
              <a:buSzPct val="94444"/>
              <a:buFont typeface="Arial"/>
              <a:buChar char="•"/>
              <a:tabLst>
                <a:tab pos="252729" algn="l"/>
                <a:tab pos="253365" algn="l"/>
              </a:tabLst>
            </a:pPr>
            <a:r>
              <a:rPr sz="1800" spc="-20" dirty="0">
                <a:latin typeface="Georgia"/>
                <a:cs typeface="Georgia"/>
              </a:rPr>
              <a:t>Test</a:t>
            </a:r>
            <a:r>
              <a:rPr sz="1800" spc="-85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statistic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57531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Inference about the Slope: </a:t>
            </a:r>
            <a:r>
              <a:rPr sz="2500" b="0" dirty="0">
                <a:latin typeface="Arial Black"/>
                <a:cs typeface="Arial Black"/>
              </a:rPr>
              <a:t>t</a:t>
            </a:r>
            <a:r>
              <a:rPr sz="2500" b="0" spc="-4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Test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4653" y="3355405"/>
            <a:ext cx="913130" cy="0"/>
          </a:xfrm>
          <a:custGeom>
            <a:avLst/>
            <a:gdLst/>
            <a:ahLst/>
            <a:cxnLst/>
            <a:rect l="l" t="t" r="r" b="b"/>
            <a:pathLst>
              <a:path w="913129">
                <a:moveTo>
                  <a:pt x="0" y="0"/>
                </a:moveTo>
                <a:lnTo>
                  <a:pt x="912825" y="0"/>
                </a:lnTo>
              </a:path>
            </a:pathLst>
          </a:custGeom>
          <a:ln w="134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83866" y="3573481"/>
            <a:ext cx="206375" cy="2578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500" spc="-20" dirty="0">
                <a:latin typeface="Arial"/>
                <a:cs typeface="Arial"/>
              </a:rPr>
              <a:t>b</a:t>
            </a:r>
            <a:r>
              <a:rPr sz="1575" spc="22" baseline="-21164" dirty="0">
                <a:latin typeface="Arial"/>
                <a:cs typeface="Arial"/>
              </a:rPr>
              <a:t>1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15950" y="3353455"/>
            <a:ext cx="1911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latin typeface="Arial"/>
                <a:cs typeface="Arial"/>
              </a:rPr>
              <a:t>s</a:t>
            </a:r>
            <a:endParaRPr sz="2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4553" y="2886547"/>
            <a:ext cx="13741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00" baseline="-35256" dirty="0">
                <a:latin typeface="Arial"/>
                <a:cs typeface="Arial"/>
              </a:rPr>
              <a:t>t </a:t>
            </a:r>
            <a:r>
              <a:rPr sz="3900" baseline="-35256" dirty="0">
                <a:latin typeface="Symbol"/>
                <a:cs typeface="Symbol"/>
              </a:rPr>
              <a:t></a:t>
            </a:r>
            <a:r>
              <a:rPr sz="3900" baseline="-35256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Arial"/>
                <a:cs typeface="Arial"/>
              </a:rPr>
              <a:t>b</a:t>
            </a:r>
            <a:r>
              <a:rPr sz="2250" spc="-15" baseline="-24074" dirty="0">
                <a:latin typeface="Arial"/>
                <a:cs typeface="Arial"/>
              </a:rPr>
              <a:t>1 </a:t>
            </a:r>
            <a:r>
              <a:rPr sz="2600" dirty="0">
                <a:latin typeface="Symbol"/>
                <a:cs typeface="Symbol"/>
              </a:rPr>
              <a:t></a:t>
            </a:r>
            <a:r>
              <a:rPr sz="2600" spc="-290" dirty="0">
                <a:latin typeface="Times New Roman"/>
                <a:cs typeface="Times New Roman"/>
              </a:rPr>
              <a:t> </a:t>
            </a:r>
            <a:r>
              <a:rPr sz="2600" spc="-15" dirty="0">
                <a:latin typeface="Arial"/>
                <a:cs typeface="Arial"/>
              </a:rPr>
              <a:t>β</a:t>
            </a:r>
            <a:r>
              <a:rPr sz="2250" spc="-22" baseline="-24074" dirty="0">
                <a:latin typeface="Arial"/>
                <a:cs typeface="Arial"/>
              </a:rPr>
              <a:t>1</a:t>
            </a:r>
            <a:endParaRPr sz="2250" baseline="-2407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81358" y="3974226"/>
            <a:ext cx="1212215" cy="3498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00" spc="5" dirty="0">
                <a:latin typeface="Arial"/>
                <a:cs typeface="Arial"/>
              </a:rPr>
              <a:t>d.f.</a:t>
            </a:r>
            <a:r>
              <a:rPr sz="2100" spc="-150" dirty="0">
                <a:latin typeface="Arial"/>
                <a:cs typeface="Arial"/>
              </a:rPr>
              <a:t> </a:t>
            </a:r>
            <a:r>
              <a:rPr sz="2100" spc="10" dirty="0">
                <a:latin typeface="Symbol"/>
                <a:cs typeface="Symbol"/>
              </a:rPr>
              <a:t></a:t>
            </a:r>
            <a:r>
              <a:rPr sz="2100" spc="-9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Arial"/>
                <a:cs typeface="Arial"/>
              </a:rPr>
              <a:t>n</a:t>
            </a:r>
            <a:r>
              <a:rPr sz="2100" spc="-225" dirty="0">
                <a:latin typeface="Arial"/>
                <a:cs typeface="Arial"/>
              </a:rPr>
              <a:t> </a:t>
            </a:r>
            <a:r>
              <a:rPr sz="2100" spc="10" dirty="0">
                <a:latin typeface="Symbol"/>
                <a:cs typeface="Symbol"/>
              </a:rPr>
              <a:t></a:t>
            </a:r>
            <a:r>
              <a:rPr sz="2100" spc="-150" dirty="0">
                <a:latin typeface="Times New Roman"/>
                <a:cs typeface="Times New Roman"/>
              </a:rPr>
              <a:t> </a:t>
            </a:r>
            <a:r>
              <a:rPr sz="2100" spc="10" dirty="0">
                <a:latin typeface="Arial"/>
                <a:cs typeface="Arial"/>
              </a:rPr>
              <a:t>2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79365" y="2835656"/>
            <a:ext cx="2026920" cy="223266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500" spc="-10" dirty="0">
                <a:latin typeface="Georgia"/>
                <a:cs typeface="Georgia"/>
              </a:rPr>
              <a:t>where:</a:t>
            </a:r>
            <a:endParaRPr sz="1500">
              <a:latin typeface="Georgia"/>
              <a:cs typeface="Georgia"/>
            </a:endParaRPr>
          </a:p>
          <a:p>
            <a:pPr marL="12700" marR="95885" indent="41275">
              <a:lnSpc>
                <a:spcPct val="100000"/>
              </a:lnSpc>
              <a:spcBef>
                <a:spcPts val="890"/>
              </a:spcBef>
            </a:pPr>
            <a:r>
              <a:rPr sz="1500" spc="50" dirty="0">
                <a:latin typeface="Georgia"/>
                <a:cs typeface="Georgia"/>
              </a:rPr>
              <a:t>b</a:t>
            </a:r>
            <a:r>
              <a:rPr sz="1500" spc="75" baseline="-16666" dirty="0">
                <a:latin typeface="Georgia"/>
                <a:cs typeface="Georgia"/>
              </a:rPr>
              <a:t>1 </a:t>
            </a: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40" dirty="0">
                <a:latin typeface="Georgia"/>
                <a:cs typeface="Georgia"/>
              </a:rPr>
              <a:t>Sample </a:t>
            </a:r>
            <a:r>
              <a:rPr sz="1500" spc="-10" dirty="0">
                <a:latin typeface="Georgia"/>
                <a:cs typeface="Georgia"/>
              </a:rPr>
              <a:t>regression  slope</a:t>
            </a:r>
            <a:endParaRPr sz="1500">
              <a:latin typeface="Georgia"/>
              <a:cs typeface="Georgia"/>
            </a:endParaRPr>
          </a:p>
          <a:p>
            <a:pPr marL="384175">
              <a:lnSpc>
                <a:spcPts val="1610"/>
              </a:lnSpc>
            </a:pPr>
            <a:r>
              <a:rPr sz="1500" spc="-25" dirty="0">
                <a:latin typeface="Georgia"/>
                <a:cs typeface="Georgia"/>
              </a:rPr>
              <a:t>coefficient</a:t>
            </a:r>
            <a:endParaRPr sz="1500">
              <a:latin typeface="Georgia"/>
              <a:cs typeface="Georgia"/>
            </a:endParaRPr>
          </a:p>
          <a:p>
            <a:pPr marL="53975">
              <a:lnSpc>
                <a:spcPct val="100000"/>
              </a:lnSpc>
              <a:spcBef>
                <a:spcPts val="695"/>
              </a:spcBef>
            </a:pPr>
            <a:r>
              <a:rPr sz="1500" spc="50" dirty="0">
                <a:latin typeface="Georgia"/>
                <a:cs typeface="Georgia"/>
              </a:rPr>
              <a:t>β</a:t>
            </a:r>
            <a:r>
              <a:rPr sz="1500" spc="75" baseline="-16666" dirty="0">
                <a:latin typeface="Georgia"/>
                <a:cs typeface="Georgia"/>
              </a:rPr>
              <a:t>1 </a:t>
            </a: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25" dirty="0">
                <a:latin typeface="Georgia"/>
                <a:cs typeface="Georgia"/>
              </a:rPr>
              <a:t>Hypothesized</a:t>
            </a:r>
            <a:r>
              <a:rPr sz="1500" spc="-90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slope</a:t>
            </a:r>
            <a:endParaRPr sz="1500">
              <a:latin typeface="Georgia"/>
              <a:cs typeface="Georgia"/>
            </a:endParaRPr>
          </a:p>
          <a:p>
            <a:pPr marL="12700" marR="243204" indent="41275">
              <a:lnSpc>
                <a:spcPct val="100000"/>
              </a:lnSpc>
              <a:spcBef>
                <a:spcPts val="910"/>
              </a:spcBef>
            </a:pPr>
            <a:r>
              <a:rPr sz="1500" spc="35" dirty="0">
                <a:latin typeface="Georgia"/>
                <a:cs typeface="Georgia"/>
              </a:rPr>
              <a:t>s</a:t>
            </a:r>
            <a:r>
              <a:rPr sz="1500" spc="52" baseline="-16666" dirty="0">
                <a:latin typeface="Georgia"/>
                <a:cs typeface="Georgia"/>
              </a:rPr>
              <a:t>b1 </a:t>
            </a:r>
            <a:r>
              <a:rPr sz="1500" spc="-135" dirty="0">
                <a:latin typeface="Georgia"/>
                <a:cs typeface="Georgia"/>
              </a:rPr>
              <a:t>= </a:t>
            </a:r>
            <a:r>
              <a:rPr sz="1500" spc="-30" dirty="0">
                <a:latin typeface="Georgia"/>
                <a:cs typeface="Georgia"/>
              </a:rPr>
              <a:t>Estimator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20" dirty="0">
                <a:latin typeface="Georgia"/>
                <a:cs typeface="Georgia"/>
              </a:rPr>
              <a:t>the  standard</a:t>
            </a:r>
            <a:endParaRPr sz="1500">
              <a:latin typeface="Georgia"/>
              <a:cs typeface="Georgia"/>
            </a:endParaRPr>
          </a:p>
          <a:p>
            <a:pPr marL="425450">
              <a:lnSpc>
                <a:spcPts val="1585"/>
              </a:lnSpc>
            </a:pPr>
            <a:r>
              <a:rPr sz="1500" dirty="0">
                <a:latin typeface="Georgia"/>
                <a:cs typeface="Georgia"/>
              </a:rPr>
              <a:t>error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20" dirty="0">
                <a:latin typeface="Georgia"/>
                <a:cs typeface="Georgia"/>
              </a:rPr>
              <a:t>the</a:t>
            </a:r>
            <a:r>
              <a:rPr sz="1500" spc="-114" dirty="0">
                <a:latin typeface="Georgia"/>
                <a:cs typeface="Georgia"/>
              </a:rPr>
              <a:t> </a:t>
            </a:r>
            <a:r>
              <a:rPr sz="1500" spc="-10" dirty="0">
                <a:latin typeface="Georgia"/>
                <a:cs typeface="Georgia"/>
              </a:rPr>
              <a:t>slope</a:t>
            </a:r>
            <a:endParaRPr sz="15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631149" y="982344"/>
          <a:ext cx="2133600" cy="354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7275"/>
                <a:gridCol w="1057275"/>
              </a:tblGrid>
              <a:tr h="708660">
                <a:tc>
                  <a:txBody>
                    <a:bodyPr/>
                    <a:lstStyle/>
                    <a:p>
                      <a:pPr marL="81280" marR="61594" algn="ctr">
                        <a:lnSpc>
                          <a:spcPct val="97900"/>
                        </a:lnSpc>
                        <a:spcBef>
                          <a:spcPts val="305"/>
                        </a:spcBef>
                      </a:pPr>
                      <a:r>
                        <a:rPr sz="1400" spc="-50" dirty="0">
                          <a:latin typeface="Georgia"/>
                          <a:cs typeface="Georgia"/>
                        </a:rPr>
                        <a:t>House</a:t>
                      </a:r>
                      <a:r>
                        <a:rPr sz="1400" spc="-10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spc="-20" dirty="0">
                          <a:latin typeface="Georgia"/>
                          <a:cs typeface="Georgia"/>
                        </a:rPr>
                        <a:t>Price  </a:t>
                      </a:r>
                      <a:r>
                        <a:rPr sz="1400" spc="-40" dirty="0">
                          <a:latin typeface="Georgia"/>
                          <a:cs typeface="Georgia"/>
                        </a:rPr>
                        <a:t>in $1000s  </a:t>
                      </a:r>
                      <a:r>
                        <a:rPr sz="1400" spc="5" dirty="0">
                          <a:latin typeface="Georgia"/>
                          <a:cs typeface="Georgia"/>
                        </a:rPr>
                        <a:t>(y)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873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423545" marR="63500" indent="-339725">
                        <a:lnSpc>
                          <a:spcPts val="1610"/>
                        </a:lnSpc>
                        <a:spcBef>
                          <a:spcPts val="1220"/>
                        </a:spcBef>
                      </a:pPr>
                      <a:r>
                        <a:rPr sz="1400" spc="-30" dirty="0">
                          <a:latin typeface="Georgia"/>
                          <a:cs typeface="Georgia"/>
                        </a:rPr>
                        <a:t>Square</a:t>
                      </a:r>
                      <a:r>
                        <a:rPr sz="1400" spc="-8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spc="-25" dirty="0">
                          <a:latin typeface="Georgia"/>
                          <a:cs typeface="Georgia"/>
                        </a:rPr>
                        <a:t>Feet  </a:t>
                      </a:r>
                      <a:r>
                        <a:rPr sz="1400" spc="-10" dirty="0">
                          <a:latin typeface="Georgia"/>
                          <a:cs typeface="Georgia"/>
                        </a:rPr>
                        <a:t>(x)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15494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245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10" dirty="0">
                          <a:latin typeface="Georgia"/>
                          <a:cs typeface="Georgia"/>
                        </a:rPr>
                        <a:t>1400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312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10" dirty="0">
                          <a:latin typeface="Georgia"/>
                          <a:cs typeface="Georgia"/>
                        </a:rPr>
                        <a:t>1600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279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10" dirty="0">
                          <a:latin typeface="Georgia"/>
                          <a:cs typeface="Georgia"/>
                        </a:rPr>
                        <a:t>1700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308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50" dirty="0">
                          <a:latin typeface="Georgia"/>
                          <a:cs typeface="Georgia"/>
                        </a:rPr>
                        <a:t>1875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199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35" dirty="0">
                          <a:latin typeface="Georgia"/>
                          <a:cs typeface="Georgia"/>
                        </a:rPr>
                        <a:t>1100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219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35" dirty="0">
                          <a:latin typeface="Georgia"/>
                          <a:cs typeface="Georgia"/>
                        </a:rPr>
                        <a:t>1550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405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20" dirty="0">
                          <a:latin typeface="Georgia"/>
                          <a:cs typeface="Georgia"/>
                        </a:rPr>
                        <a:t>2350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324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25" dirty="0">
                          <a:latin typeface="Georgia"/>
                          <a:cs typeface="Georgia"/>
                        </a:rPr>
                        <a:t>2450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319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400" spc="40" dirty="0">
                          <a:latin typeface="Georgia"/>
                          <a:cs typeface="Georgia"/>
                        </a:rPr>
                        <a:t>1425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255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400" spc="10" dirty="0">
                          <a:latin typeface="Georgia"/>
                          <a:cs typeface="Georgia"/>
                        </a:rPr>
                        <a:t>1700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457700" y="1771650"/>
            <a:ext cx="471805" cy="64769"/>
          </a:xfrm>
          <a:custGeom>
            <a:avLst/>
            <a:gdLst/>
            <a:ahLst/>
            <a:cxnLst/>
            <a:rect l="l" t="t" r="r" b="b"/>
            <a:pathLst>
              <a:path w="471804" h="64769">
                <a:moveTo>
                  <a:pt x="0" y="57150"/>
                </a:moveTo>
                <a:lnTo>
                  <a:pt x="242888" y="0"/>
                </a:lnTo>
                <a:lnTo>
                  <a:pt x="471488" y="642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975887" y="1331467"/>
            <a:ext cx="3392804" cy="2302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latin typeface="Georgia"/>
                <a:cs typeface="Georgia"/>
              </a:rPr>
              <a:t>Estimated </a:t>
            </a:r>
            <a:r>
              <a:rPr sz="1800" b="1" spc="-120" dirty="0">
                <a:latin typeface="Georgia"/>
                <a:cs typeface="Georgia"/>
              </a:rPr>
              <a:t>Regression</a:t>
            </a:r>
            <a:r>
              <a:rPr sz="1800" b="1" spc="-25" dirty="0">
                <a:latin typeface="Georgia"/>
                <a:cs typeface="Georgia"/>
              </a:rPr>
              <a:t> </a:t>
            </a:r>
            <a:r>
              <a:rPr sz="1800" b="1" spc="-135" dirty="0">
                <a:latin typeface="Georgia"/>
                <a:cs typeface="Georgia"/>
              </a:rPr>
              <a:t>Equation:</a:t>
            </a:r>
            <a:endParaRPr sz="1800">
              <a:latin typeface="Georgia"/>
              <a:cs typeface="Georgia"/>
            </a:endParaRPr>
          </a:p>
          <a:p>
            <a:pPr marL="165735">
              <a:lnSpc>
                <a:spcPct val="100000"/>
              </a:lnSpc>
              <a:spcBef>
                <a:spcPts val="1540"/>
              </a:spcBef>
            </a:pPr>
            <a:r>
              <a:rPr sz="1650" spc="-20" dirty="0">
                <a:latin typeface="Arial"/>
                <a:cs typeface="Arial"/>
              </a:rPr>
              <a:t>house</a:t>
            </a:r>
            <a:r>
              <a:rPr sz="1650" spc="-160" dirty="0">
                <a:latin typeface="Arial"/>
                <a:cs typeface="Arial"/>
              </a:rPr>
              <a:t> </a:t>
            </a:r>
            <a:r>
              <a:rPr sz="1650" spc="-10" dirty="0">
                <a:latin typeface="Arial"/>
                <a:cs typeface="Arial"/>
              </a:rPr>
              <a:t>price</a:t>
            </a:r>
            <a:r>
              <a:rPr sz="1650" spc="-140" dirty="0">
                <a:latin typeface="Arial"/>
                <a:cs typeface="Arial"/>
              </a:rPr>
              <a:t> 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spc="-65" dirty="0">
                <a:latin typeface="Times New Roman"/>
                <a:cs typeface="Times New Roman"/>
              </a:rPr>
              <a:t> </a:t>
            </a:r>
            <a:r>
              <a:rPr sz="1650" spc="-25" dirty="0">
                <a:latin typeface="Arial"/>
                <a:cs typeface="Arial"/>
              </a:rPr>
              <a:t>98.25</a:t>
            </a:r>
            <a:r>
              <a:rPr sz="1650" spc="-50" dirty="0">
                <a:latin typeface="Arial"/>
                <a:cs typeface="Arial"/>
              </a:rPr>
              <a:t> </a:t>
            </a:r>
            <a:r>
              <a:rPr sz="1650" dirty="0">
                <a:latin typeface="Symbol"/>
                <a:cs typeface="Symbol"/>
              </a:rPr>
              <a:t></a:t>
            </a:r>
            <a:r>
              <a:rPr sz="1650" spc="-140" dirty="0">
                <a:latin typeface="Times New Roman"/>
                <a:cs typeface="Times New Roman"/>
              </a:rPr>
              <a:t> </a:t>
            </a:r>
            <a:r>
              <a:rPr sz="1650" spc="-30" dirty="0">
                <a:latin typeface="Arial"/>
                <a:cs typeface="Arial"/>
              </a:rPr>
              <a:t>0.1098</a:t>
            </a:r>
            <a:r>
              <a:rPr sz="1650" spc="-85" dirty="0">
                <a:latin typeface="Arial"/>
                <a:cs typeface="Arial"/>
              </a:rPr>
              <a:t> </a:t>
            </a:r>
            <a:r>
              <a:rPr sz="1650" spc="-20" dirty="0">
                <a:latin typeface="Arial"/>
                <a:cs typeface="Arial"/>
              </a:rPr>
              <a:t>(sq.ft.)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Times New Roman"/>
              <a:cs typeface="Times New Roman"/>
            </a:endParaRPr>
          </a:p>
          <a:p>
            <a:pPr marL="92075">
              <a:lnSpc>
                <a:spcPct val="100000"/>
              </a:lnSpc>
            </a:pPr>
            <a:r>
              <a:rPr sz="1800" spc="-40" dirty="0">
                <a:latin typeface="Georgia"/>
                <a:cs typeface="Georgia"/>
              </a:rPr>
              <a:t>The </a:t>
            </a:r>
            <a:r>
              <a:rPr sz="1800" spc="-20" dirty="0">
                <a:latin typeface="Georgia"/>
                <a:cs typeface="Georgia"/>
              </a:rPr>
              <a:t>slope </a:t>
            </a:r>
            <a:r>
              <a:rPr sz="1800" spc="-35" dirty="0">
                <a:latin typeface="Georgia"/>
                <a:cs typeface="Georgia"/>
              </a:rPr>
              <a:t>of </a:t>
            </a:r>
            <a:r>
              <a:rPr sz="1800" spc="-30" dirty="0">
                <a:latin typeface="Georgia"/>
                <a:cs typeface="Georgia"/>
              </a:rPr>
              <a:t>this </a:t>
            </a:r>
            <a:r>
              <a:rPr sz="1800" spc="-35" dirty="0">
                <a:latin typeface="Georgia"/>
                <a:cs typeface="Georgia"/>
              </a:rPr>
              <a:t>model </a:t>
            </a:r>
            <a:r>
              <a:rPr sz="1800" spc="-20" dirty="0">
                <a:latin typeface="Georgia"/>
                <a:cs typeface="Georgia"/>
              </a:rPr>
              <a:t>is</a:t>
            </a:r>
            <a:r>
              <a:rPr sz="1800" spc="-85" dirty="0">
                <a:latin typeface="Georgia"/>
                <a:cs typeface="Georgia"/>
              </a:rPr>
              <a:t> </a:t>
            </a:r>
            <a:r>
              <a:rPr sz="1800" spc="-35" dirty="0">
                <a:latin typeface="Georgia"/>
                <a:cs typeface="Georgia"/>
              </a:rPr>
              <a:t>0.1098</a:t>
            </a:r>
            <a:endParaRPr sz="1800">
              <a:latin typeface="Georgia"/>
              <a:cs typeface="Georgia"/>
            </a:endParaRPr>
          </a:p>
          <a:p>
            <a:pPr marL="92075" marR="76835">
              <a:lnSpc>
                <a:spcPct val="101099"/>
              </a:lnSpc>
              <a:spcBef>
                <a:spcPts val="1030"/>
              </a:spcBef>
            </a:pPr>
            <a:r>
              <a:rPr sz="1800" spc="-50" dirty="0">
                <a:latin typeface="Georgia"/>
                <a:cs typeface="Georgia"/>
              </a:rPr>
              <a:t>Does </a:t>
            </a:r>
            <a:r>
              <a:rPr sz="1800" spc="-15" dirty="0">
                <a:latin typeface="Georgia"/>
                <a:cs typeface="Georgia"/>
              </a:rPr>
              <a:t>square </a:t>
            </a:r>
            <a:r>
              <a:rPr sz="1800" spc="-25" dirty="0">
                <a:latin typeface="Georgia"/>
                <a:cs typeface="Georgia"/>
              </a:rPr>
              <a:t>footage </a:t>
            </a:r>
            <a:r>
              <a:rPr sz="1800" spc="-35" dirty="0">
                <a:latin typeface="Georgia"/>
                <a:cs typeface="Georgia"/>
              </a:rPr>
              <a:t>of </a:t>
            </a:r>
            <a:r>
              <a:rPr sz="1800" spc="-25" dirty="0">
                <a:latin typeface="Georgia"/>
                <a:cs typeface="Georgia"/>
              </a:rPr>
              <a:t>the house  affect </a:t>
            </a:r>
            <a:r>
              <a:rPr sz="1800" spc="-15" dirty="0">
                <a:latin typeface="Georgia"/>
                <a:cs typeface="Georgia"/>
              </a:rPr>
              <a:t>its sales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spc="-35" dirty="0">
                <a:latin typeface="Georgia"/>
                <a:cs typeface="Georgia"/>
              </a:rPr>
              <a:t>price?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575310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Inference about the Slope: </a:t>
            </a:r>
            <a:r>
              <a:rPr sz="2500" b="0" dirty="0">
                <a:latin typeface="Arial Black"/>
                <a:cs typeface="Arial Black"/>
              </a:rPr>
              <a:t>t</a:t>
            </a:r>
            <a:r>
              <a:rPr sz="2500" b="0" spc="-4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Test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016" y="1156207"/>
            <a:ext cx="1271270" cy="7874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100" spc="-5" dirty="0">
                <a:latin typeface="Arial"/>
                <a:cs typeface="Arial"/>
              </a:rPr>
              <a:t>H</a:t>
            </a:r>
            <a:r>
              <a:rPr sz="2100" spc="-7" baseline="-15873" dirty="0">
                <a:latin typeface="Arial"/>
                <a:cs typeface="Arial"/>
              </a:rPr>
              <a:t>0</a:t>
            </a:r>
            <a:r>
              <a:rPr sz="2100" spc="-5" dirty="0">
                <a:latin typeface="Arial"/>
                <a:cs typeface="Arial"/>
              </a:rPr>
              <a:t>: </a:t>
            </a:r>
            <a:r>
              <a:rPr sz="2100" dirty="0">
                <a:latin typeface="Arial"/>
                <a:cs typeface="Arial"/>
              </a:rPr>
              <a:t>β</a:t>
            </a:r>
            <a:r>
              <a:rPr sz="2100" baseline="-15873" dirty="0">
                <a:latin typeface="Arial"/>
                <a:cs typeface="Arial"/>
              </a:rPr>
              <a:t>1 </a:t>
            </a:r>
            <a:r>
              <a:rPr sz="2100" dirty="0">
                <a:latin typeface="Arial"/>
                <a:cs typeface="Arial"/>
              </a:rPr>
              <a:t>=</a:t>
            </a:r>
            <a:r>
              <a:rPr sz="2100" spc="-85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100" spc="-5" dirty="0">
                <a:latin typeface="Arial"/>
                <a:cs typeface="Arial"/>
              </a:rPr>
              <a:t>H</a:t>
            </a:r>
            <a:r>
              <a:rPr sz="2100" spc="-7" baseline="-15873" dirty="0">
                <a:latin typeface="Arial"/>
                <a:cs typeface="Arial"/>
              </a:rPr>
              <a:t>A</a:t>
            </a:r>
            <a:r>
              <a:rPr sz="2100" spc="-5" dirty="0">
                <a:latin typeface="Arial"/>
                <a:cs typeface="Arial"/>
              </a:rPr>
              <a:t>: </a:t>
            </a:r>
            <a:r>
              <a:rPr sz="2100" dirty="0">
                <a:latin typeface="Arial"/>
                <a:cs typeface="Arial"/>
              </a:rPr>
              <a:t>β</a:t>
            </a:r>
            <a:r>
              <a:rPr sz="2100" baseline="-15873" dirty="0">
                <a:latin typeface="Arial"/>
                <a:cs typeface="Arial"/>
              </a:rPr>
              <a:t>1 </a:t>
            </a:r>
            <a:r>
              <a:rPr sz="2100" dirty="0">
                <a:latin typeface="Symbol"/>
                <a:cs typeface="Symbol"/>
              </a:rPr>
              <a:t></a:t>
            </a:r>
            <a:r>
              <a:rPr sz="2100" spc="-20" dirty="0">
                <a:latin typeface="Times New Roman"/>
                <a:cs typeface="Times New Roman"/>
              </a:rPr>
              <a:t> </a:t>
            </a:r>
            <a:r>
              <a:rPr sz="2100" dirty="0">
                <a:latin typeface="Arial"/>
                <a:cs typeface="Arial"/>
              </a:rPr>
              <a:t>0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3577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Inference about the Slope: </a:t>
            </a:r>
            <a:r>
              <a:rPr sz="2500" b="0" dirty="0">
                <a:latin typeface="Arial Black"/>
                <a:cs typeface="Arial Black"/>
              </a:rPr>
              <a:t>t </a:t>
            </a:r>
            <a:r>
              <a:rPr sz="2500" b="0" spc="-5" dirty="0">
                <a:latin typeface="Arial Black"/>
                <a:cs typeface="Arial Black"/>
              </a:rPr>
              <a:t>Test</a:t>
            </a:r>
            <a:r>
              <a:rPr sz="2500" b="0" spc="-1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Example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84068" y="906271"/>
            <a:ext cx="27489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0" dirty="0">
                <a:latin typeface="Georgia"/>
                <a:cs typeface="Georgia"/>
              </a:rPr>
              <a:t>Test </a:t>
            </a:r>
            <a:r>
              <a:rPr sz="2100" spc="-45" dirty="0">
                <a:latin typeface="Georgia"/>
                <a:cs typeface="Georgia"/>
              </a:rPr>
              <a:t>Statistic: </a:t>
            </a:r>
            <a:r>
              <a:rPr sz="2100" b="1" spc="-70" dirty="0">
                <a:solidFill>
                  <a:srgbClr val="0000FF"/>
                </a:solidFill>
                <a:latin typeface="Georgia"/>
                <a:cs typeface="Georgia"/>
              </a:rPr>
              <a:t>t </a:t>
            </a:r>
            <a:r>
              <a:rPr sz="2100" b="1" spc="-235" dirty="0">
                <a:solidFill>
                  <a:srgbClr val="0000FF"/>
                </a:solidFill>
                <a:latin typeface="Georgia"/>
                <a:cs typeface="Georgia"/>
              </a:rPr>
              <a:t>=</a:t>
            </a:r>
            <a:r>
              <a:rPr sz="2100" b="1" spc="-15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2100" b="1" spc="-105" dirty="0">
                <a:solidFill>
                  <a:srgbClr val="0000FF"/>
                </a:solidFill>
                <a:latin typeface="Georgia"/>
                <a:cs typeface="Georgia"/>
              </a:rPr>
              <a:t>3.329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54121" y="1279652"/>
            <a:ext cx="1412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0" dirty="0">
                <a:latin typeface="Georgia"/>
                <a:cs typeface="Georgia"/>
              </a:rPr>
              <a:t>From</a:t>
            </a:r>
            <a:r>
              <a:rPr sz="1800" b="1" spc="-120" dirty="0">
                <a:latin typeface="Georgia"/>
                <a:cs typeface="Georgia"/>
              </a:rPr>
              <a:t> </a:t>
            </a:r>
            <a:r>
              <a:rPr sz="1800" b="1" spc="-114" dirty="0">
                <a:latin typeface="Georgia"/>
                <a:cs typeface="Georgia"/>
              </a:rPr>
              <a:t>output: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86125" y="1639493"/>
            <a:ext cx="914400" cy="464820"/>
          </a:xfrm>
          <a:custGeom>
            <a:avLst/>
            <a:gdLst/>
            <a:ahLst/>
            <a:cxnLst/>
            <a:rect l="l" t="t" r="r" b="b"/>
            <a:pathLst>
              <a:path w="914400" h="464819">
                <a:moveTo>
                  <a:pt x="0" y="464819"/>
                </a:moveTo>
                <a:lnTo>
                  <a:pt x="914400" y="464819"/>
                </a:lnTo>
                <a:lnTo>
                  <a:pt x="914400" y="0"/>
                </a:lnTo>
                <a:lnTo>
                  <a:pt x="0" y="0"/>
                </a:lnTo>
                <a:lnTo>
                  <a:pt x="0" y="4648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86375" y="1639493"/>
            <a:ext cx="1257300" cy="464820"/>
          </a:xfrm>
          <a:custGeom>
            <a:avLst/>
            <a:gdLst/>
            <a:ahLst/>
            <a:cxnLst/>
            <a:rect l="l" t="t" r="r" b="b"/>
            <a:pathLst>
              <a:path w="1257300" h="464819">
                <a:moveTo>
                  <a:pt x="0" y="464819"/>
                </a:moveTo>
                <a:lnTo>
                  <a:pt x="1257300" y="464819"/>
                </a:lnTo>
                <a:lnTo>
                  <a:pt x="1257300" y="0"/>
                </a:lnTo>
                <a:lnTo>
                  <a:pt x="0" y="0"/>
                </a:lnTo>
                <a:lnTo>
                  <a:pt x="0" y="4648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43675" y="1639493"/>
            <a:ext cx="774065" cy="464820"/>
          </a:xfrm>
          <a:custGeom>
            <a:avLst/>
            <a:gdLst/>
            <a:ahLst/>
            <a:cxnLst/>
            <a:rect l="l" t="t" r="r" b="b"/>
            <a:pathLst>
              <a:path w="774065" h="464819">
                <a:moveTo>
                  <a:pt x="0" y="464819"/>
                </a:moveTo>
                <a:lnTo>
                  <a:pt x="773906" y="464819"/>
                </a:lnTo>
                <a:lnTo>
                  <a:pt x="773906" y="0"/>
                </a:lnTo>
                <a:lnTo>
                  <a:pt x="0" y="0"/>
                </a:lnTo>
                <a:lnTo>
                  <a:pt x="0" y="4648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7575" y="1639493"/>
            <a:ext cx="712470" cy="464820"/>
          </a:xfrm>
          <a:custGeom>
            <a:avLst/>
            <a:gdLst/>
            <a:ahLst/>
            <a:cxnLst/>
            <a:rect l="l" t="t" r="r" b="b"/>
            <a:pathLst>
              <a:path w="712470" h="464819">
                <a:moveTo>
                  <a:pt x="0" y="464819"/>
                </a:moveTo>
                <a:lnTo>
                  <a:pt x="711993" y="464819"/>
                </a:lnTo>
                <a:lnTo>
                  <a:pt x="711993" y="0"/>
                </a:lnTo>
                <a:lnTo>
                  <a:pt x="0" y="0"/>
                </a:lnTo>
                <a:lnTo>
                  <a:pt x="0" y="4648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00525" y="2104313"/>
            <a:ext cx="1085850" cy="464820"/>
          </a:xfrm>
          <a:custGeom>
            <a:avLst/>
            <a:gdLst/>
            <a:ahLst/>
            <a:cxnLst/>
            <a:rect l="l" t="t" r="r" b="b"/>
            <a:pathLst>
              <a:path w="1085850" h="464819">
                <a:moveTo>
                  <a:pt x="0" y="464819"/>
                </a:moveTo>
                <a:lnTo>
                  <a:pt x="1085850" y="464819"/>
                </a:lnTo>
                <a:lnTo>
                  <a:pt x="1085850" y="0"/>
                </a:lnTo>
                <a:lnTo>
                  <a:pt x="0" y="0"/>
                </a:lnTo>
                <a:lnTo>
                  <a:pt x="0" y="4648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86375" y="2104313"/>
            <a:ext cx="1257300" cy="464820"/>
          </a:xfrm>
          <a:custGeom>
            <a:avLst/>
            <a:gdLst/>
            <a:ahLst/>
            <a:cxnLst/>
            <a:rect l="l" t="t" r="r" b="b"/>
            <a:pathLst>
              <a:path w="1257300" h="464819">
                <a:moveTo>
                  <a:pt x="0" y="464819"/>
                </a:moveTo>
                <a:lnTo>
                  <a:pt x="1257300" y="464819"/>
                </a:lnTo>
                <a:lnTo>
                  <a:pt x="1257300" y="0"/>
                </a:lnTo>
                <a:lnTo>
                  <a:pt x="0" y="0"/>
                </a:lnTo>
                <a:lnTo>
                  <a:pt x="0" y="4648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43675" y="2104313"/>
            <a:ext cx="774065" cy="464820"/>
          </a:xfrm>
          <a:custGeom>
            <a:avLst/>
            <a:gdLst/>
            <a:ahLst/>
            <a:cxnLst/>
            <a:rect l="l" t="t" r="r" b="b"/>
            <a:pathLst>
              <a:path w="774065" h="464819">
                <a:moveTo>
                  <a:pt x="0" y="464819"/>
                </a:moveTo>
                <a:lnTo>
                  <a:pt x="773906" y="464819"/>
                </a:lnTo>
                <a:lnTo>
                  <a:pt x="773906" y="0"/>
                </a:lnTo>
                <a:lnTo>
                  <a:pt x="0" y="0"/>
                </a:lnTo>
                <a:lnTo>
                  <a:pt x="0" y="4648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17575" y="2104313"/>
            <a:ext cx="712470" cy="464820"/>
          </a:xfrm>
          <a:custGeom>
            <a:avLst/>
            <a:gdLst/>
            <a:ahLst/>
            <a:cxnLst/>
            <a:rect l="l" t="t" r="r" b="b"/>
            <a:pathLst>
              <a:path w="712470" h="464819">
                <a:moveTo>
                  <a:pt x="0" y="464819"/>
                </a:moveTo>
                <a:lnTo>
                  <a:pt x="711993" y="464819"/>
                </a:lnTo>
                <a:lnTo>
                  <a:pt x="711993" y="0"/>
                </a:lnTo>
                <a:lnTo>
                  <a:pt x="0" y="0"/>
                </a:lnTo>
                <a:lnTo>
                  <a:pt x="0" y="4648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86125" y="2569133"/>
            <a:ext cx="914400" cy="464820"/>
          </a:xfrm>
          <a:custGeom>
            <a:avLst/>
            <a:gdLst/>
            <a:ahLst/>
            <a:cxnLst/>
            <a:rect l="l" t="t" r="r" b="b"/>
            <a:pathLst>
              <a:path w="914400" h="464819">
                <a:moveTo>
                  <a:pt x="0" y="464819"/>
                </a:moveTo>
                <a:lnTo>
                  <a:pt x="914400" y="464819"/>
                </a:lnTo>
                <a:lnTo>
                  <a:pt x="914400" y="0"/>
                </a:lnTo>
                <a:lnTo>
                  <a:pt x="0" y="0"/>
                </a:lnTo>
                <a:lnTo>
                  <a:pt x="0" y="464819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00525" y="1625206"/>
            <a:ext cx="0" cy="1423035"/>
          </a:xfrm>
          <a:custGeom>
            <a:avLst/>
            <a:gdLst/>
            <a:ahLst/>
            <a:cxnLst/>
            <a:rect l="l" t="t" r="r" b="b"/>
            <a:pathLst>
              <a:path h="1423035">
                <a:moveTo>
                  <a:pt x="0" y="0"/>
                </a:moveTo>
                <a:lnTo>
                  <a:pt x="0" y="14230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86376" y="1625206"/>
            <a:ext cx="0" cy="1423035"/>
          </a:xfrm>
          <a:custGeom>
            <a:avLst/>
            <a:gdLst/>
            <a:ahLst/>
            <a:cxnLst/>
            <a:rect l="l" t="t" r="r" b="b"/>
            <a:pathLst>
              <a:path h="1423035">
                <a:moveTo>
                  <a:pt x="0" y="0"/>
                </a:moveTo>
                <a:lnTo>
                  <a:pt x="0" y="14230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43676" y="1625206"/>
            <a:ext cx="0" cy="1423035"/>
          </a:xfrm>
          <a:custGeom>
            <a:avLst/>
            <a:gdLst/>
            <a:ahLst/>
            <a:cxnLst/>
            <a:rect l="l" t="t" r="r" b="b"/>
            <a:pathLst>
              <a:path h="1423035">
                <a:moveTo>
                  <a:pt x="0" y="0"/>
                </a:moveTo>
                <a:lnTo>
                  <a:pt x="0" y="14230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17587" y="1625206"/>
            <a:ext cx="0" cy="1423035"/>
          </a:xfrm>
          <a:custGeom>
            <a:avLst/>
            <a:gdLst/>
            <a:ahLst/>
            <a:cxnLst/>
            <a:rect l="l" t="t" r="r" b="b"/>
            <a:pathLst>
              <a:path h="1423035">
                <a:moveTo>
                  <a:pt x="0" y="0"/>
                </a:moveTo>
                <a:lnTo>
                  <a:pt x="0" y="142303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71837" y="2104313"/>
            <a:ext cx="4772025" cy="0"/>
          </a:xfrm>
          <a:custGeom>
            <a:avLst/>
            <a:gdLst/>
            <a:ahLst/>
            <a:cxnLst/>
            <a:rect l="l" t="t" r="r" b="b"/>
            <a:pathLst>
              <a:path w="4772025">
                <a:moveTo>
                  <a:pt x="0" y="0"/>
                </a:moveTo>
                <a:lnTo>
                  <a:pt x="477202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1837" y="2569134"/>
            <a:ext cx="4772025" cy="0"/>
          </a:xfrm>
          <a:custGeom>
            <a:avLst/>
            <a:gdLst/>
            <a:ahLst/>
            <a:cxnLst/>
            <a:rect l="l" t="t" r="r" b="b"/>
            <a:pathLst>
              <a:path w="4772025">
                <a:moveTo>
                  <a:pt x="0" y="0"/>
                </a:moveTo>
                <a:lnTo>
                  <a:pt x="4772029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86125" y="1625206"/>
            <a:ext cx="0" cy="1423035"/>
          </a:xfrm>
          <a:custGeom>
            <a:avLst/>
            <a:gdLst/>
            <a:ahLst/>
            <a:cxnLst/>
            <a:rect l="l" t="t" r="r" b="b"/>
            <a:pathLst>
              <a:path h="1423035">
                <a:moveTo>
                  <a:pt x="0" y="0"/>
                </a:moveTo>
                <a:lnTo>
                  <a:pt x="0" y="1423037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029577" y="1625206"/>
            <a:ext cx="0" cy="1423035"/>
          </a:xfrm>
          <a:custGeom>
            <a:avLst/>
            <a:gdLst/>
            <a:ahLst/>
            <a:cxnLst/>
            <a:rect l="l" t="t" r="r" b="b"/>
            <a:pathLst>
              <a:path h="1423035">
                <a:moveTo>
                  <a:pt x="0" y="0"/>
                </a:moveTo>
                <a:lnTo>
                  <a:pt x="0" y="1423037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1837" y="1639493"/>
            <a:ext cx="4772025" cy="0"/>
          </a:xfrm>
          <a:custGeom>
            <a:avLst/>
            <a:gdLst/>
            <a:ahLst/>
            <a:cxnLst/>
            <a:rect l="l" t="t" r="r" b="b"/>
            <a:pathLst>
              <a:path w="4772025">
                <a:moveTo>
                  <a:pt x="0" y="0"/>
                </a:moveTo>
                <a:lnTo>
                  <a:pt x="4772029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71837" y="3033954"/>
            <a:ext cx="4772025" cy="0"/>
          </a:xfrm>
          <a:custGeom>
            <a:avLst/>
            <a:gdLst/>
            <a:ahLst/>
            <a:cxnLst/>
            <a:rect l="l" t="t" r="r" b="b"/>
            <a:pathLst>
              <a:path w="4772025">
                <a:moveTo>
                  <a:pt x="0" y="0"/>
                </a:moveTo>
                <a:lnTo>
                  <a:pt x="4772029" y="0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06875" y="1653781"/>
            <a:ext cx="1073150" cy="4445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50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imes New Roman"/>
              <a:cs typeface="Times New Roman"/>
            </a:endParaRPr>
          </a:p>
          <a:p>
            <a:pPr marL="109855">
              <a:lnSpc>
                <a:spcPct val="100000"/>
              </a:lnSpc>
            </a:pPr>
            <a:r>
              <a:rPr sz="1300" b="1" i="1" spc="20" dirty="0">
                <a:latin typeface="Times New Roman"/>
                <a:cs typeface="Times New Roman"/>
              </a:rPr>
              <a:t>Coefficients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292726" y="1660143"/>
            <a:ext cx="1244600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419734" marR="269875" indent="-142240">
              <a:lnSpc>
                <a:spcPct val="103099"/>
              </a:lnSpc>
              <a:spcBef>
                <a:spcPts val="50"/>
              </a:spcBef>
            </a:pPr>
            <a:r>
              <a:rPr sz="1300" b="1" i="1" spc="20" dirty="0">
                <a:latin typeface="Times New Roman"/>
                <a:cs typeface="Times New Roman"/>
              </a:rPr>
              <a:t>S</a:t>
            </a:r>
            <a:r>
              <a:rPr sz="1300" b="1" i="1" spc="10" dirty="0">
                <a:latin typeface="Times New Roman"/>
                <a:cs typeface="Times New Roman"/>
              </a:rPr>
              <a:t>t</a:t>
            </a:r>
            <a:r>
              <a:rPr sz="1300" b="1" i="1" spc="85" dirty="0">
                <a:latin typeface="Times New Roman"/>
                <a:cs typeface="Times New Roman"/>
              </a:rPr>
              <a:t>a</a:t>
            </a:r>
            <a:r>
              <a:rPr sz="1300" b="1" i="1" spc="35" dirty="0">
                <a:latin typeface="Times New Roman"/>
                <a:cs typeface="Times New Roman"/>
              </a:rPr>
              <a:t>n</a:t>
            </a:r>
            <a:r>
              <a:rPr sz="1300" b="1" i="1" spc="85" dirty="0">
                <a:latin typeface="Times New Roman"/>
                <a:cs typeface="Times New Roman"/>
              </a:rPr>
              <a:t>da</a:t>
            </a:r>
            <a:r>
              <a:rPr sz="1300" b="1" i="1" spc="75" dirty="0">
                <a:latin typeface="Times New Roman"/>
                <a:cs typeface="Times New Roman"/>
              </a:rPr>
              <a:t>r</a:t>
            </a:r>
            <a:r>
              <a:rPr sz="1300" b="1" i="1" spc="65" dirty="0">
                <a:latin typeface="Times New Roman"/>
                <a:cs typeface="Times New Roman"/>
              </a:rPr>
              <a:t>d </a:t>
            </a:r>
            <a:r>
              <a:rPr sz="1300" b="1" i="1" spc="45" dirty="0">
                <a:latin typeface="Times New Roman"/>
                <a:cs typeface="Times New Roman"/>
              </a:rPr>
              <a:t> </a:t>
            </a:r>
            <a:r>
              <a:rPr sz="1300" b="1" i="1" spc="30" dirty="0">
                <a:latin typeface="Times New Roman"/>
                <a:cs typeface="Times New Roman"/>
              </a:rPr>
              <a:t>Error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50026" y="1858263"/>
            <a:ext cx="7613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>
              <a:lnSpc>
                <a:spcPct val="100000"/>
              </a:lnSpc>
              <a:spcBef>
                <a:spcPts val="100"/>
              </a:spcBef>
            </a:pPr>
            <a:r>
              <a:rPr sz="1300" b="1" i="1" spc="110" dirty="0">
                <a:latin typeface="Times New Roman"/>
                <a:cs typeface="Times New Roman"/>
              </a:rPr>
              <a:t>t</a:t>
            </a:r>
            <a:r>
              <a:rPr sz="1300" b="1" i="1" spc="-50" dirty="0">
                <a:latin typeface="Times New Roman"/>
                <a:cs typeface="Times New Roman"/>
              </a:rPr>
              <a:t> </a:t>
            </a:r>
            <a:r>
              <a:rPr sz="1300" b="1" i="1" spc="55" dirty="0">
                <a:latin typeface="Times New Roman"/>
                <a:cs typeface="Times New Roman"/>
              </a:rPr>
              <a:t>Stat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323937" y="1858263"/>
            <a:ext cx="6915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z="1300" b="1" i="1" spc="35" dirty="0">
                <a:latin typeface="Times New Roman"/>
                <a:cs typeface="Times New Roman"/>
              </a:rPr>
              <a:t>P-value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300412" y="2110663"/>
            <a:ext cx="894080" cy="45212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50">
              <a:latin typeface="Times New Roman"/>
              <a:cs typeface="Times New Roman"/>
            </a:endParaRPr>
          </a:p>
          <a:p>
            <a:pPr marL="53975">
              <a:lnSpc>
                <a:spcPct val="100000"/>
              </a:lnSpc>
            </a:pPr>
            <a:r>
              <a:rPr sz="1300" b="1" spc="-80" dirty="0">
                <a:latin typeface="Georgia"/>
                <a:cs typeface="Georgia"/>
              </a:rPr>
              <a:t>Intercept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200525" y="2104313"/>
            <a:ext cx="1085850" cy="4648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288925">
              <a:lnSpc>
                <a:spcPct val="100000"/>
              </a:lnSpc>
            </a:pPr>
            <a:r>
              <a:rPr sz="1300" b="1" spc="-75" dirty="0">
                <a:latin typeface="Georgia"/>
                <a:cs typeface="Georgia"/>
              </a:rPr>
              <a:t>98.24833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286376" y="2104313"/>
            <a:ext cx="1257300" cy="4648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460375">
              <a:lnSpc>
                <a:spcPct val="100000"/>
              </a:lnSpc>
            </a:pPr>
            <a:r>
              <a:rPr sz="1300" b="1" spc="-80" dirty="0">
                <a:latin typeface="Georgia"/>
                <a:cs typeface="Georgia"/>
              </a:rPr>
              <a:t>58.03348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43676" y="2104313"/>
            <a:ext cx="774065" cy="46482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1300" b="1" spc="-45" dirty="0">
                <a:latin typeface="Georgia"/>
                <a:cs typeface="Georgia"/>
              </a:rPr>
              <a:t>1.69296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23937" y="2126487"/>
            <a:ext cx="691515" cy="424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100"/>
              </a:spcBef>
            </a:pPr>
            <a:r>
              <a:rPr sz="1300" b="1" spc="-180" dirty="0">
                <a:latin typeface="Georgia"/>
                <a:cs typeface="Georgia"/>
              </a:rPr>
              <a:t>0</a:t>
            </a:r>
            <a:r>
              <a:rPr sz="1300" b="1" spc="-90" dirty="0">
                <a:latin typeface="Georgia"/>
                <a:cs typeface="Georgia"/>
              </a:rPr>
              <a:t>.</a:t>
            </a:r>
            <a:r>
              <a:rPr sz="1300" b="1" spc="-20" dirty="0">
                <a:latin typeface="Georgia"/>
                <a:cs typeface="Georgia"/>
              </a:rPr>
              <a:t>1289</a:t>
            </a:r>
            <a:endParaRPr sz="1300">
              <a:latin typeface="Georgia"/>
              <a:cs typeface="Georgia"/>
            </a:endParaRPr>
          </a:p>
          <a:p>
            <a:pPr marR="46990" algn="r">
              <a:lnSpc>
                <a:spcPct val="100000"/>
              </a:lnSpc>
              <a:spcBef>
                <a:spcPts val="25"/>
              </a:spcBef>
            </a:pPr>
            <a:r>
              <a:rPr sz="1300" b="1" spc="-45" dirty="0">
                <a:latin typeface="Georgia"/>
                <a:cs typeface="Georgia"/>
              </a:rPr>
              <a:t>2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00412" y="2589783"/>
            <a:ext cx="894080" cy="4279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3975" marR="299085">
              <a:lnSpc>
                <a:spcPct val="103099"/>
              </a:lnSpc>
              <a:spcBef>
                <a:spcPts val="50"/>
              </a:spcBef>
            </a:pPr>
            <a:r>
              <a:rPr sz="1300" b="1" spc="-135" dirty="0">
                <a:latin typeface="Georgia"/>
                <a:cs typeface="Georgia"/>
              </a:rPr>
              <a:t>S</a:t>
            </a:r>
            <a:r>
              <a:rPr sz="1300" b="1" spc="-140" dirty="0">
                <a:latin typeface="Georgia"/>
                <a:cs typeface="Georgia"/>
              </a:rPr>
              <a:t>q</a:t>
            </a:r>
            <a:r>
              <a:rPr sz="1300" b="1" spc="-110" dirty="0">
                <a:latin typeface="Georgia"/>
                <a:cs typeface="Georgia"/>
              </a:rPr>
              <a:t>u</a:t>
            </a:r>
            <a:r>
              <a:rPr sz="1300" b="1" spc="-80" dirty="0">
                <a:latin typeface="Georgia"/>
                <a:cs typeface="Georgia"/>
              </a:rPr>
              <a:t>ar</a:t>
            </a:r>
            <a:r>
              <a:rPr sz="1300" b="1" spc="-35" dirty="0">
                <a:latin typeface="Georgia"/>
                <a:cs typeface="Georgia"/>
              </a:rPr>
              <a:t>e  </a:t>
            </a:r>
            <a:r>
              <a:rPr sz="1300" b="1" spc="-80" dirty="0">
                <a:latin typeface="Georgia"/>
                <a:cs typeface="Georgia"/>
              </a:rPr>
              <a:t>Feet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06875" y="2575484"/>
            <a:ext cx="1073150" cy="4445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381000">
              <a:lnSpc>
                <a:spcPct val="100000"/>
              </a:lnSpc>
            </a:pPr>
            <a:r>
              <a:rPr sz="1300" b="1" spc="-35" dirty="0">
                <a:latin typeface="Georgia"/>
                <a:cs typeface="Georgia"/>
              </a:rPr>
              <a:t>0.10977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92726" y="2575484"/>
            <a:ext cx="1244600" cy="4445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552450">
              <a:lnSpc>
                <a:spcPct val="100000"/>
              </a:lnSpc>
            </a:pPr>
            <a:r>
              <a:rPr sz="1300" b="1" spc="-75" dirty="0">
                <a:latin typeface="Georgia"/>
                <a:cs typeface="Georgia"/>
              </a:rPr>
              <a:t>0.03297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50026" y="2575484"/>
            <a:ext cx="761365" cy="4445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500">
              <a:latin typeface="Times New Roman"/>
              <a:cs typeface="Times New Roman"/>
            </a:endParaRPr>
          </a:p>
          <a:p>
            <a:pPr marL="69850">
              <a:lnSpc>
                <a:spcPct val="100000"/>
              </a:lnSpc>
            </a:pPr>
            <a:r>
              <a:rPr sz="1300" b="1" spc="-65" dirty="0">
                <a:latin typeface="Georgia"/>
                <a:cs typeface="Georgia"/>
              </a:rPr>
              <a:t>3.32938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23937" y="2575484"/>
            <a:ext cx="691515" cy="444500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26670" rIns="0" bIns="0" rtlCol="0">
            <a:spAutoFit/>
          </a:bodyPr>
          <a:lstStyle/>
          <a:p>
            <a:pPr marR="46355" algn="r">
              <a:lnSpc>
                <a:spcPct val="100000"/>
              </a:lnSpc>
              <a:spcBef>
                <a:spcPts val="210"/>
              </a:spcBef>
            </a:pPr>
            <a:r>
              <a:rPr sz="1300" b="1" spc="-180" dirty="0">
                <a:latin typeface="Georgia"/>
                <a:cs typeface="Georgia"/>
              </a:rPr>
              <a:t>0</a:t>
            </a:r>
            <a:r>
              <a:rPr sz="1300" b="1" spc="-90" dirty="0">
                <a:latin typeface="Georgia"/>
                <a:cs typeface="Georgia"/>
              </a:rPr>
              <a:t>.</a:t>
            </a:r>
            <a:r>
              <a:rPr sz="1300" b="1" spc="-45" dirty="0">
                <a:latin typeface="Georgia"/>
                <a:cs typeface="Georgia"/>
              </a:rPr>
              <a:t>0103</a:t>
            </a:r>
            <a:endParaRPr sz="1300">
              <a:latin typeface="Georgia"/>
              <a:cs typeface="Georgia"/>
            </a:endParaRPr>
          </a:p>
          <a:p>
            <a:pPr marR="46990" algn="r">
              <a:lnSpc>
                <a:spcPct val="100000"/>
              </a:lnSpc>
              <a:spcBef>
                <a:spcPts val="50"/>
              </a:spcBef>
            </a:pPr>
            <a:r>
              <a:rPr sz="1300" b="1" spc="-75" dirty="0">
                <a:latin typeface="Georgia"/>
                <a:cs typeface="Georgia"/>
              </a:rPr>
              <a:t>9</a:t>
            </a:r>
            <a:endParaRPr sz="1300">
              <a:latin typeface="Georgia"/>
              <a:cs typeface="Georgia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479137" y="2275014"/>
            <a:ext cx="828675" cy="228600"/>
          </a:xfrm>
          <a:custGeom>
            <a:avLst/>
            <a:gdLst/>
            <a:ahLst/>
            <a:cxnLst/>
            <a:rect l="l" t="t" r="r" b="b"/>
            <a:pathLst>
              <a:path w="828675" h="228600">
                <a:moveTo>
                  <a:pt x="0" y="114300"/>
                </a:moveTo>
                <a:lnTo>
                  <a:pt x="21123" y="78172"/>
                </a:lnTo>
                <a:lnTo>
                  <a:pt x="79943" y="46795"/>
                </a:lnTo>
                <a:lnTo>
                  <a:pt x="121356" y="33477"/>
                </a:lnTo>
                <a:lnTo>
                  <a:pt x="169635" y="22053"/>
                </a:lnTo>
                <a:lnTo>
                  <a:pt x="223925" y="12757"/>
                </a:lnTo>
                <a:lnTo>
                  <a:pt x="283374" y="5827"/>
                </a:lnTo>
                <a:lnTo>
                  <a:pt x="347129" y="1495"/>
                </a:lnTo>
                <a:lnTo>
                  <a:pt x="414337" y="0"/>
                </a:lnTo>
                <a:lnTo>
                  <a:pt x="481545" y="1495"/>
                </a:lnTo>
                <a:lnTo>
                  <a:pt x="545300" y="5827"/>
                </a:lnTo>
                <a:lnTo>
                  <a:pt x="604749" y="12757"/>
                </a:lnTo>
                <a:lnTo>
                  <a:pt x="659040" y="22053"/>
                </a:lnTo>
                <a:lnTo>
                  <a:pt x="707318" y="33477"/>
                </a:lnTo>
                <a:lnTo>
                  <a:pt x="748732" y="46795"/>
                </a:lnTo>
                <a:lnTo>
                  <a:pt x="807552" y="78172"/>
                </a:lnTo>
                <a:lnTo>
                  <a:pt x="828675" y="114300"/>
                </a:lnTo>
                <a:lnTo>
                  <a:pt x="823252" y="132840"/>
                </a:lnTo>
                <a:lnTo>
                  <a:pt x="782427" y="166827"/>
                </a:lnTo>
                <a:lnTo>
                  <a:pt x="707318" y="195122"/>
                </a:lnTo>
                <a:lnTo>
                  <a:pt x="659040" y="206546"/>
                </a:lnTo>
                <a:lnTo>
                  <a:pt x="604749" y="215842"/>
                </a:lnTo>
                <a:lnTo>
                  <a:pt x="545300" y="222773"/>
                </a:lnTo>
                <a:lnTo>
                  <a:pt x="481545" y="227104"/>
                </a:lnTo>
                <a:lnTo>
                  <a:pt x="414337" y="228600"/>
                </a:lnTo>
                <a:lnTo>
                  <a:pt x="347129" y="227104"/>
                </a:lnTo>
                <a:lnTo>
                  <a:pt x="283374" y="222773"/>
                </a:lnTo>
                <a:lnTo>
                  <a:pt x="223925" y="215842"/>
                </a:lnTo>
                <a:lnTo>
                  <a:pt x="169635" y="206546"/>
                </a:lnTo>
                <a:lnTo>
                  <a:pt x="121356" y="195122"/>
                </a:lnTo>
                <a:lnTo>
                  <a:pt x="79943" y="181804"/>
                </a:lnTo>
                <a:lnTo>
                  <a:pt x="21123" y="150427"/>
                </a:lnTo>
                <a:lnTo>
                  <a:pt x="0" y="11430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25718" y="2289949"/>
            <a:ext cx="782320" cy="250190"/>
          </a:xfrm>
          <a:custGeom>
            <a:avLst/>
            <a:gdLst/>
            <a:ahLst/>
            <a:cxnLst/>
            <a:rect l="l" t="t" r="r" b="b"/>
            <a:pathLst>
              <a:path w="782320" h="250189">
                <a:moveTo>
                  <a:pt x="0" y="125015"/>
                </a:moveTo>
                <a:lnTo>
                  <a:pt x="24469" y="81393"/>
                </a:lnTo>
                <a:lnTo>
                  <a:pt x="91986" y="44469"/>
                </a:lnTo>
                <a:lnTo>
                  <a:pt x="139126" y="29402"/>
                </a:lnTo>
                <a:lnTo>
                  <a:pt x="193714" y="17068"/>
                </a:lnTo>
                <a:lnTo>
                  <a:pt x="254645" y="7821"/>
                </a:lnTo>
                <a:lnTo>
                  <a:pt x="320815" y="2014"/>
                </a:lnTo>
                <a:lnTo>
                  <a:pt x="391120" y="0"/>
                </a:lnTo>
                <a:lnTo>
                  <a:pt x="461424" y="2014"/>
                </a:lnTo>
                <a:lnTo>
                  <a:pt x="527594" y="7821"/>
                </a:lnTo>
                <a:lnTo>
                  <a:pt x="588526" y="17068"/>
                </a:lnTo>
                <a:lnTo>
                  <a:pt x="643114" y="29402"/>
                </a:lnTo>
                <a:lnTo>
                  <a:pt x="690254" y="44469"/>
                </a:lnTo>
                <a:lnTo>
                  <a:pt x="728841" y="61917"/>
                </a:lnTo>
                <a:lnTo>
                  <a:pt x="775938" y="102543"/>
                </a:lnTo>
                <a:lnTo>
                  <a:pt x="782240" y="125015"/>
                </a:lnTo>
                <a:lnTo>
                  <a:pt x="775938" y="147487"/>
                </a:lnTo>
                <a:lnTo>
                  <a:pt x="728841" y="188113"/>
                </a:lnTo>
                <a:lnTo>
                  <a:pt x="690254" y="205561"/>
                </a:lnTo>
                <a:lnTo>
                  <a:pt x="643114" y="220629"/>
                </a:lnTo>
                <a:lnTo>
                  <a:pt x="588526" y="232962"/>
                </a:lnTo>
                <a:lnTo>
                  <a:pt x="527594" y="242209"/>
                </a:lnTo>
                <a:lnTo>
                  <a:pt x="461424" y="248016"/>
                </a:lnTo>
                <a:lnTo>
                  <a:pt x="391120" y="250031"/>
                </a:lnTo>
                <a:lnTo>
                  <a:pt x="320815" y="248016"/>
                </a:lnTo>
                <a:lnTo>
                  <a:pt x="254645" y="242209"/>
                </a:lnTo>
                <a:lnTo>
                  <a:pt x="193714" y="232962"/>
                </a:lnTo>
                <a:lnTo>
                  <a:pt x="139126" y="220629"/>
                </a:lnTo>
                <a:lnTo>
                  <a:pt x="91986" y="205561"/>
                </a:lnTo>
                <a:lnTo>
                  <a:pt x="53399" y="188113"/>
                </a:lnTo>
                <a:lnTo>
                  <a:pt x="6301" y="147487"/>
                </a:lnTo>
                <a:lnTo>
                  <a:pt x="0" y="12501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565100" y="2290597"/>
            <a:ext cx="750570" cy="264795"/>
          </a:xfrm>
          <a:custGeom>
            <a:avLst/>
            <a:gdLst/>
            <a:ahLst/>
            <a:cxnLst/>
            <a:rect l="l" t="t" r="r" b="b"/>
            <a:pathLst>
              <a:path w="750570" h="264794">
                <a:moveTo>
                  <a:pt x="0" y="132160"/>
                </a:moveTo>
                <a:lnTo>
                  <a:pt x="23463" y="86045"/>
                </a:lnTo>
                <a:lnTo>
                  <a:pt x="88206" y="47010"/>
                </a:lnTo>
                <a:lnTo>
                  <a:pt x="133408" y="31082"/>
                </a:lnTo>
                <a:lnTo>
                  <a:pt x="185753" y="18043"/>
                </a:lnTo>
                <a:lnTo>
                  <a:pt x="244180" y="8268"/>
                </a:lnTo>
                <a:lnTo>
                  <a:pt x="307631" y="2129"/>
                </a:lnTo>
                <a:lnTo>
                  <a:pt x="375047" y="0"/>
                </a:lnTo>
                <a:lnTo>
                  <a:pt x="442462" y="2129"/>
                </a:lnTo>
                <a:lnTo>
                  <a:pt x="505913" y="8268"/>
                </a:lnTo>
                <a:lnTo>
                  <a:pt x="564340" y="18043"/>
                </a:lnTo>
                <a:lnTo>
                  <a:pt x="616685" y="31082"/>
                </a:lnTo>
                <a:lnTo>
                  <a:pt x="661888" y="47010"/>
                </a:lnTo>
                <a:lnTo>
                  <a:pt x="698889" y="65456"/>
                </a:lnTo>
                <a:lnTo>
                  <a:pt x="744051" y="108404"/>
                </a:lnTo>
                <a:lnTo>
                  <a:pt x="750094" y="132160"/>
                </a:lnTo>
                <a:lnTo>
                  <a:pt x="744051" y="155915"/>
                </a:lnTo>
                <a:lnTo>
                  <a:pt x="698889" y="198863"/>
                </a:lnTo>
                <a:lnTo>
                  <a:pt x="661888" y="217308"/>
                </a:lnTo>
                <a:lnTo>
                  <a:pt x="616685" y="233236"/>
                </a:lnTo>
                <a:lnTo>
                  <a:pt x="564340" y="246275"/>
                </a:lnTo>
                <a:lnTo>
                  <a:pt x="505913" y="256050"/>
                </a:lnTo>
                <a:lnTo>
                  <a:pt x="442462" y="262189"/>
                </a:lnTo>
                <a:lnTo>
                  <a:pt x="375047" y="264319"/>
                </a:lnTo>
                <a:lnTo>
                  <a:pt x="307631" y="262189"/>
                </a:lnTo>
                <a:lnTo>
                  <a:pt x="244180" y="256050"/>
                </a:lnTo>
                <a:lnTo>
                  <a:pt x="185753" y="246275"/>
                </a:lnTo>
                <a:lnTo>
                  <a:pt x="133408" y="233236"/>
                </a:lnTo>
                <a:lnTo>
                  <a:pt x="88206" y="217308"/>
                </a:lnTo>
                <a:lnTo>
                  <a:pt x="51204" y="198863"/>
                </a:lnTo>
                <a:lnTo>
                  <a:pt x="6042" y="155915"/>
                </a:lnTo>
                <a:lnTo>
                  <a:pt x="0" y="132160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86375" y="1629841"/>
            <a:ext cx="781050" cy="696595"/>
          </a:xfrm>
          <a:custGeom>
            <a:avLst/>
            <a:gdLst/>
            <a:ahLst/>
            <a:cxnLst/>
            <a:rect l="l" t="t" r="r" b="b"/>
            <a:pathLst>
              <a:path w="781050" h="696594">
                <a:moveTo>
                  <a:pt x="16611" y="586130"/>
                </a:moveTo>
                <a:lnTo>
                  <a:pt x="0" y="696468"/>
                </a:lnTo>
                <a:lnTo>
                  <a:pt x="111531" y="692912"/>
                </a:lnTo>
                <a:lnTo>
                  <a:pt x="81998" y="659688"/>
                </a:lnTo>
                <a:lnTo>
                  <a:pt x="62877" y="659688"/>
                </a:lnTo>
                <a:lnTo>
                  <a:pt x="43903" y="638340"/>
                </a:lnTo>
                <a:lnTo>
                  <a:pt x="54583" y="628847"/>
                </a:lnTo>
                <a:lnTo>
                  <a:pt x="16611" y="586130"/>
                </a:lnTo>
                <a:close/>
              </a:path>
              <a:path w="781050" h="696594">
                <a:moveTo>
                  <a:pt x="54583" y="628847"/>
                </a:moveTo>
                <a:lnTo>
                  <a:pt x="43903" y="638340"/>
                </a:lnTo>
                <a:lnTo>
                  <a:pt x="62877" y="659688"/>
                </a:lnTo>
                <a:lnTo>
                  <a:pt x="73559" y="650194"/>
                </a:lnTo>
                <a:lnTo>
                  <a:pt x="54583" y="628847"/>
                </a:lnTo>
                <a:close/>
              </a:path>
              <a:path w="781050" h="696594">
                <a:moveTo>
                  <a:pt x="73559" y="650194"/>
                </a:moveTo>
                <a:lnTo>
                  <a:pt x="62877" y="659688"/>
                </a:lnTo>
                <a:lnTo>
                  <a:pt x="81998" y="659688"/>
                </a:lnTo>
                <a:lnTo>
                  <a:pt x="73559" y="650194"/>
                </a:lnTo>
                <a:close/>
              </a:path>
              <a:path w="781050" h="696594">
                <a:moveTo>
                  <a:pt x="762038" y="0"/>
                </a:moveTo>
                <a:lnTo>
                  <a:pt x="54583" y="628847"/>
                </a:lnTo>
                <a:lnTo>
                  <a:pt x="73559" y="650194"/>
                </a:lnTo>
                <a:lnTo>
                  <a:pt x="781011" y="21348"/>
                </a:lnTo>
                <a:lnTo>
                  <a:pt x="762038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88709" y="1636001"/>
            <a:ext cx="283210" cy="690880"/>
          </a:xfrm>
          <a:custGeom>
            <a:avLst/>
            <a:gdLst/>
            <a:ahLst/>
            <a:cxnLst/>
            <a:rect l="l" t="t" r="r" b="b"/>
            <a:pathLst>
              <a:path w="283209" h="690880">
                <a:moveTo>
                  <a:pt x="0" y="586397"/>
                </a:moveTo>
                <a:lnTo>
                  <a:pt x="40665" y="690308"/>
                </a:lnTo>
                <a:lnTo>
                  <a:pt x="135547" y="631570"/>
                </a:lnTo>
                <a:lnTo>
                  <a:pt x="122019" y="627062"/>
                </a:lnTo>
                <a:lnTo>
                  <a:pt x="76809" y="627062"/>
                </a:lnTo>
                <a:lnTo>
                  <a:pt x="49695" y="618020"/>
                </a:lnTo>
                <a:lnTo>
                  <a:pt x="54213" y="604464"/>
                </a:lnTo>
                <a:lnTo>
                  <a:pt x="0" y="586397"/>
                </a:lnTo>
                <a:close/>
              </a:path>
              <a:path w="283209" h="690880">
                <a:moveTo>
                  <a:pt x="54213" y="604464"/>
                </a:moveTo>
                <a:lnTo>
                  <a:pt x="49695" y="618020"/>
                </a:lnTo>
                <a:lnTo>
                  <a:pt x="76809" y="627062"/>
                </a:lnTo>
                <a:lnTo>
                  <a:pt x="81329" y="613501"/>
                </a:lnTo>
                <a:lnTo>
                  <a:pt x="54213" y="604464"/>
                </a:lnTo>
                <a:close/>
              </a:path>
              <a:path w="283209" h="690880">
                <a:moveTo>
                  <a:pt x="81329" y="613501"/>
                </a:moveTo>
                <a:lnTo>
                  <a:pt x="76809" y="627062"/>
                </a:lnTo>
                <a:lnTo>
                  <a:pt x="122019" y="627062"/>
                </a:lnTo>
                <a:lnTo>
                  <a:pt x="81329" y="613501"/>
                </a:lnTo>
                <a:close/>
              </a:path>
              <a:path w="283209" h="690880">
                <a:moveTo>
                  <a:pt x="255714" y="0"/>
                </a:moveTo>
                <a:lnTo>
                  <a:pt x="54213" y="604464"/>
                </a:lnTo>
                <a:lnTo>
                  <a:pt x="81329" y="613501"/>
                </a:lnTo>
                <a:lnTo>
                  <a:pt x="282816" y="9029"/>
                </a:lnTo>
                <a:lnTo>
                  <a:pt x="255714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27747" y="1636509"/>
            <a:ext cx="258445" cy="690245"/>
          </a:xfrm>
          <a:custGeom>
            <a:avLst/>
            <a:gdLst/>
            <a:ahLst/>
            <a:cxnLst/>
            <a:rect l="l" t="t" r="r" b="b"/>
            <a:pathLst>
              <a:path w="258445" h="690244">
                <a:moveTo>
                  <a:pt x="0" y="587502"/>
                </a:moveTo>
                <a:lnTo>
                  <a:pt x="44576" y="689800"/>
                </a:lnTo>
                <a:lnTo>
                  <a:pt x="137159" y="627507"/>
                </a:lnTo>
                <a:lnTo>
                  <a:pt x="129322" y="625221"/>
                </a:lnTo>
                <a:lnTo>
                  <a:pt x="78295" y="625221"/>
                </a:lnTo>
                <a:lnTo>
                  <a:pt x="50863" y="617220"/>
                </a:lnTo>
                <a:lnTo>
                  <a:pt x="54863" y="603504"/>
                </a:lnTo>
                <a:lnTo>
                  <a:pt x="0" y="587502"/>
                </a:lnTo>
                <a:close/>
              </a:path>
              <a:path w="258445" h="690244">
                <a:moveTo>
                  <a:pt x="54864" y="603504"/>
                </a:moveTo>
                <a:lnTo>
                  <a:pt x="50863" y="617220"/>
                </a:lnTo>
                <a:lnTo>
                  <a:pt x="78295" y="625221"/>
                </a:lnTo>
                <a:lnTo>
                  <a:pt x="82296" y="611505"/>
                </a:lnTo>
                <a:lnTo>
                  <a:pt x="54864" y="603504"/>
                </a:lnTo>
                <a:close/>
              </a:path>
              <a:path w="258445" h="690244">
                <a:moveTo>
                  <a:pt x="82296" y="611505"/>
                </a:moveTo>
                <a:lnTo>
                  <a:pt x="78295" y="625221"/>
                </a:lnTo>
                <a:lnTo>
                  <a:pt x="129322" y="625221"/>
                </a:lnTo>
                <a:lnTo>
                  <a:pt x="82296" y="611505"/>
                </a:lnTo>
                <a:close/>
              </a:path>
              <a:path w="258445" h="690244">
                <a:moveTo>
                  <a:pt x="230885" y="0"/>
                </a:moveTo>
                <a:lnTo>
                  <a:pt x="54864" y="603504"/>
                </a:lnTo>
                <a:lnTo>
                  <a:pt x="82296" y="611505"/>
                </a:lnTo>
                <a:lnTo>
                  <a:pt x="258318" y="8000"/>
                </a:lnTo>
                <a:lnTo>
                  <a:pt x="230885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29400" y="1240459"/>
            <a:ext cx="357505" cy="400050"/>
          </a:xfrm>
          <a:custGeom>
            <a:avLst/>
            <a:gdLst/>
            <a:ahLst/>
            <a:cxnLst/>
            <a:rect l="l" t="t" r="r" b="b"/>
            <a:pathLst>
              <a:path w="357504" h="400050">
                <a:moveTo>
                  <a:pt x="0" y="400050"/>
                </a:moveTo>
                <a:lnTo>
                  <a:pt x="357187" y="400050"/>
                </a:lnTo>
                <a:lnTo>
                  <a:pt x="357187" y="0"/>
                </a:lnTo>
                <a:lnTo>
                  <a:pt x="0" y="0"/>
                </a:lnTo>
                <a:lnTo>
                  <a:pt x="0" y="400050"/>
                </a:lnTo>
                <a:close/>
              </a:path>
            </a:pathLst>
          </a:custGeom>
          <a:solidFill>
            <a:srgbClr val="ABF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887543" y="1481904"/>
            <a:ext cx="71120" cy="15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850" spc="-20" dirty="0"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65835" y="1227775"/>
            <a:ext cx="231140" cy="3365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2000" spc="70" dirty="0">
                <a:latin typeface="Arial"/>
                <a:cs typeface="Arial"/>
              </a:rPr>
              <a:t>s</a:t>
            </a:r>
            <a:r>
              <a:rPr sz="1800" spc="-44" baseline="-23148" dirty="0">
                <a:latin typeface="Arial"/>
                <a:cs typeface="Arial"/>
              </a:rPr>
              <a:t>b</a:t>
            </a:r>
            <a:endParaRPr sz="1800" baseline="-23148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619875" y="1230934"/>
            <a:ext cx="376555" cy="419100"/>
          </a:xfrm>
          <a:custGeom>
            <a:avLst/>
            <a:gdLst/>
            <a:ahLst/>
            <a:cxnLst/>
            <a:rect l="l" t="t" r="r" b="b"/>
            <a:pathLst>
              <a:path w="376554" h="419100">
                <a:moveTo>
                  <a:pt x="0" y="0"/>
                </a:moveTo>
                <a:lnTo>
                  <a:pt x="376238" y="0"/>
                </a:lnTo>
                <a:lnTo>
                  <a:pt x="376238" y="419100"/>
                </a:lnTo>
                <a:lnTo>
                  <a:pt x="0" y="419100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7292175" y="1331467"/>
            <a:ext cx="102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Georgia"/>
                <a:cs typeface="Georgia"/>
              </a:rPr>
              <a:t>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026150" y="1331467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Georgia"/>
                <a:cs typeface="Georgia"/>
              </a:rPr>
              <a:t>b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151562" y="1444244"/>
            <a:ext cx="1098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45" dirty="0">
                <a:latin typeface="Georgia"/>
                <a:cs typeface="Georgia"/>
              </a:rPr>
              <a:t>1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81664" y="3170935"/>
            <a:ext cx="3104515" cy="142049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2100" b="1" spc="-145" dirty="0">
                <a:latin typeface="Georgia"/>
                <a:cs typeface="Georgia"/>
              </a:rPr>
              <a:t>Decision:</a:t>
            </a:r>
            <a:endParaRPr sz="2100">
              <a:latin typeface="Georgia"/>
              <a:cs typeface="Georgia"/>
            </a:endParaRPr>
          </a:p>
          <a:p>
            <a:pPr marL="100965">
              <a:lnSpc>
                <a:spcPct val="100000"/>
              </a:lnSpc>
              <a:spcBef>
                <a:spcPts val="615"/>
              </a:spcBef>
            </a:pPr>
            <a:r>
              <a:rPr sz="1100" spc="-45" dirty="0">
                <a:latin typeface="Georgia"/>
                <a:cs typeface="Georgia"/>
              </a:rPr>
              <a:t>Reject</a:t>
            </a:r>
            <a:r>
              <a:rPr sz="1100" spc="-70" dirty="0">
                <a:latin typeface="Georgia"/>
                <a:cs typeface="Georgia"/>
              </a:rPr>
              <a:t> </a:t>
            </a:r>
            <a:r>
              <a:rPr sz="1100" spc="-110" dirty="0">
                <a:latin typeface="Georgia"/>
                <a:cs typeface="Georgia"/>
              </a:rPr>
              <a:t>H</a:t>
            </a:r>
            <a:r>
              <a:rPr sz="1050" spc="-165" baseline="-15873" dirty="0">
                <a:latin typeface="Georgia"/>
                <a:cs typeface="Georgia"/>
              </a:rPr>
              <a:t>0</a:t>
            </a:r>
            <a:endParaRPr sz="1050" baseline="-15873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2100" b="1" spc="-160" dirty="0">
                <a:latin typeface="Georgia"/>
                <a:cs typeface="Georgia"/>
              </a:rPr>
              <a:t>Conclusion:</a:t>
            </a:r>
            <a:endParaRPr sz="2100">
              <a:latin typeface="Georgia"/>
              <a:cs typeface="Georgia"/>
            </a:endParaRPr>
          </a:p>
          <a:p>
            <a:pPr marL="15240" marR="5080">
              <a:lnSpc>
                <a:spcPts val="1300"/>
              </a:lnSpc>
              <a:spcBef>
                <a:spcPts val="120"/>
              </a:spcBef>
            </a:pPr>
            <a:r>
              <a:rPr sz="1100" spc="-35" dirty="0">
                <a:solidFill>
                  <a:srgbClr val="0000FF"/>
                </a:solidFill>
                <a:latin typeface="Georgia"/>
                <a:cs typeface="Georgia"/>
              </a:rPr>
              <a:t>There</a:t>
            </a:r>
            <a:r>
              <a:rPr sz="1100" spc="-65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1100" spc="-20" dirty="0">
                <a:solidFill>
                  <a:srgbClr val="0000FF"/>
                </a:solidFill>
                <a:latin typeface="Georgia"/>
                <a:cs typeface="Georgia"/>
              </a:rPr>
              <a:t>is</a:t>
            </a:r>
            <a:r>
              <a:rPr sz="1100" spc="-6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Georgia"/>
                <a:cs typeface="Georgia"/>
              </a:rPr>
              <a:t>sufficient</a:t>
            </a:r>
            <a:r>
              <a:rPr sz="1100" spc="-65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Georgia"/>
                <a:cs typeface="Georgia"/>
              </a:rPr>
              <a:t>evidence</a:t>
            </a:r>
            <a:r>
              <a:rPr sz="1100" spc="-6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1100" spc="-40" dirty="0">
                <a:solidFill>
                  <a:srgbClr val="0000FF"/>
                </a:solidFill>
                <a:latin typeface="Georgia"/>
                <a:cs typeface="Georgia"/>
              </a:rPr>
              <a:t>that</a:t>
            </a:r>
            <a:r>
              <a:rPr sz="1100" spc="-65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Georgia"/>
                <a:cs typeface="Georgia"/>
              </a:rPr>
              <a:t>square</a:t>
            </a:r>
            <a:r>
              <a:rPr sz="1100" spc="-6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Georgia"/>
                <a:cs typeface="Georgia"/>
              </a:rPr>
              <a:t>footage</a:t>
            </a:r>
            <a:r>
              <a:rPr sz="1100" spc="-65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1100" spc="-35" dirty="0">
                <a:solidFill>
                  <a:srgbClr val="0000FF"/>
                </a:solidFill>
                <a:latin typeface="Georgia"/>
                <a:cs typeface="Georgia"/>
              </a:rPr>
              <a:t>affects  </a:t>
            </a:r>
            <a:r>
              <a:rPr sz="1100" spc="-40" dirty="0">
                <a:solidFill>
                  <a:srgbClr val="0000FF"/>
                </a:solidFill>
                <a:latin typeface="Georgia"/>
                <a:cs typeface="Georgia"/>
              </a:rPr>
              <a:t>house</a:t>
            </a:r>
            <a:r>
              <a:rPr sz="1100" spc="-70" dirty="0">
                <a:solidFill>
                  <a:srgbClr val="0000FF"/>
                </a:solidFill>
                <a:latin typeface="Georgia"/>
                <a:cs typeface="Georgia"/>
              </a:rPr>
              <a:t> </a:t>
            </a:r>
            <a:r>
              <a:rPr sz="1100" spc="-30" dirty="0">
                <a:solidFill>
                  <a:srgbClr val="0000FF"/>
                </a:solidFill>
                <a:latin typeface="Georgia"/>
                <a:cs typeface="Georgia"/>
              </a:rPr>
              <a:t>price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714500" y="4326563"/>
            <a:ext cx="800100" cy="171450"/>
          </a:xfrm>
          <a:custGeom>
            <a:avLst/>
            <a:gdLst/>
            <a:ahLst/>
            <a:cxnLst/>
            <a:rect l="l" t="t" r="r" b="b"/>
            <a:pathLst>
              <a:path w="800100" h="171450">
                <a:moveTo>
                  <a:pt x="0" y="171449"/>
                </a:moveTo>
                <a:lnTo>
                  <a:pt x="800100" y="171449"/>
                </a:lnTo>
                <a:lnTo>
                  <a:pt x="800100" y="0"/>
                </a:lnTo>
                <a:lnTo>
                  <a:pt x="0" y="0"/>
                </a:lnTo>
                <a:lnTo>
                  <a:pt x="0" y="171449"/>
                </a:lnTo>
                <a:close/>
              </a:path>
            </a:pathLst>
          </a:custGeom>
          <a:solidFill>
            <a:srgbClr val="FDE0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29000" y="3926513"/>
            <a:ext cx="742950" cy="254000"/>
          </a:xfrm>
          <a:custGeom>
            <a:avLst/>
            <a:gdLst/>
            <a:ahLst/>
            <a:cxnLst/>
            <a:rect l="l" t="t" r="r" b="b"/>
            <a:pathLst>
              <a:path w="742950" h="254000">
                <a:moveTo>
                  <a:pt x="0" y="253916"/>
                </a:moveTo>
                <a:lnTo>
                  <a:pt x="742950" y="253916"/>
                </a:lnTo>
                <a:lnTo>
                  <a:pt x="742950" y="0"/>
                </a:lnTo>
                <a:lnTo>
                  <a:pt x="0" y="0"/>
                </a:lnTo>
                <a:lnTo>
                  <a:pt x="0" y="253916"/>
                </a:lnTo>
                <a:close/>
              </a:path>
            </a:pathLst>
          </a:custGeom>
          <a:solidFill>
            <a:srgbClr val="FAF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3527425" y="3947160"/>
            <a:ext cx="5467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5" dirty="0">
                <a:latin typeface="Georgia"/>
                <a:cs typeface="Georgia"/>
              </a:rPr>
              <a:t>Reject</a:t>
            </a:r>
            <a:r>
              <a:rPr sz="1100" spc="-120" dirty="0">
                <a:latin typeface="Georgia"/>
                <a:cs typeface="Georgia"/>
              </a:rPr>
              <a:t> </a:t>
            </a:r>
            <a:r>
              <a:rPr sz="1100" spc="-110" dirty="0">
                <a:latin typeface="Georgia"/>
                <a:cs typeface="Georgia"/>
              </a:rPr>
              <a:t>H</a:t>
            </a:r>
            <a:r>
              <a:rPr sz="1050" spc="-165" baseline="-15873" dirty="0">
                <a:latin typeface="Georgia"/>
                <a:cs typeface="Georgia"/>
              </a:rPr>
              <a:t>0</a:t>
            </a:r>
            <a:endParaRPr sz="1050" baseline="-15873">
              <a:latin typeface="Georgia"/>
              <a:cs typeface="Georgi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371600" y="3926513"/>
            <a:ext cx="742950" cy="254000"/>
          </a:xfrm>
          <a:custGeom>
            <a:avLst/>
            <a:gdLst/>
            <a:ahLst/>
            <a:cxnLst/>
            <a:rect l="l" t="t" r="r" b="b"/>
            <a:pathLst>
              <a:path w="742950" h="254000">
                <a:moveTo>
                  <a:pt x="0" y="253916"/>
                </a:moveTo>
                <a:lnTo>
                  <a:pt x="742950" y="253916"/>
                </a:lnTo>
                <a:lnTo>
                  <a:pt x="742950" y="0"/>
                </a:lnTo>
                <a:lnTo>
                  <a:pt x="0" y="0"/>
                </a:lnTo>
                <a:lnTo>
                  <a:pt x="0" y="253916"/>
                </a:lnTo>
                <a:close/>
              </a:path>
            </a:pathLst>
          </a:custGeom>
          <a:solidFill>
            <a:srgbClr val="FAF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253981" y="3335959"/>
            <a:ext cx="638175" cy="421640"/>
          </a:xfrm>
          <a:custGeom>
            <a:avLst/>
            <a:gdLst/>
            <a:ahLst/>
            <a:cxnLst/>
            <a:rect l="l" t="t" r="r" b="b"/>
            <a:pathLst>
              <a:path w="638175" h="421639">
                <a:moveTo>
                  <a:pt x="3568" y="0"/>
                </a:moveTo>
                <a:lnTo>
                  <a:pt x="0" y="421487"/>
                </a:lnTo>
                <a:lnTo>
                  <a:pt x="627456" y="417918"/>
                </a:lnTo>
                <a:lnTo>
                  <a:pt x="627456" y="413156"/>
                </a:lnTo>
                <a:lnTo>
                  <a:pt x="638052" y="413156"/>
                </a:lnTo>
                <a:lnTo>
                  <a:pt x="636981" y="371475"/>
                </a:lnTo>
                <a:lnTo>
                  <a:pt x="375043" y="325043"/>
                </a:lnTo>
                <a:lnTo>
                  <a:pt x="223837" y="247650"/>
                </a:lnTo>
                <a:lnTo>
                  <a:pt x="139306" y="182168"/>
                </a:lnTo>
                <a:lnTo>
                  <a:pt x="3568" y="0"/>
                </a:lnTo>
                <a:close/>
              </a:path>
              <a:path w="638175" h="421639">
                <a:moveTo>
                  <a:pt x="638052" y="413156"/>
                </a:moveTo>
                <a:lnTo>
                  <a:pt x="627456" y="413156"/>
                </a:lnTo>
                <a:lnTo>
                  <a:pt x="638175" y="417918"/>
                </a:lnTo>
                <a:lnTo>
                  <a:pt x="638052" y="413156"/>
                </a:lnTo>
                <a:close/>
              </a:path>
            </a:pathLst>
          </a:custGeom>
          <a:solidFill>
            <a:srgbClr val="FDE0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31137" y="3385972"/>
            <a:ext cx="640715" cy="371475"/>
          </a:xfrm>
          <a:custGeom>
            <a:avLst/>
            <a:gdLst/>
            <a:ahLst/>
            <a:cxnLst/>
            <a:rect l="l" t="t" r="r" b="b"/>
            <a:pathLst>
              <a:path w="640714" h="371475">
                <a:moveTo>
                  <a:pt x="639368" y="0"/>
                </a:moveTo>
                <a:lnTo>
                  <a:pt x="479831" y="167881"/>
                </a:lnTo>
                <a:lnTo>
                  <a:pt x="392912" y="226212"/>
                </a:lnTo>
                <a:lnTo>
                  <a:pt x="260756" y="279793"/>
                </a:lnTo>
                <a:lnTo>
                  <a:pt x="0" y="317893"/>
                </a:lnTo>
                <a:lnTo>
                  <a:pt x="0" y="371475"/>
                </a:lnTo>
                <a:lnTo>
                  <a:pt x="21437" y="363143"/>
                </a:lnTo>
                <a:lnTo>
                  <a:pt x="640547" y="363143"/>
                </a:lnTo>
                <a:lnTo>
                  <a:pt x="639368" y="0"/>
                </a:lnTo>
                <a:close/>
              </a:path>
              <a:path w="640714" h="371475">
                <a:moveTo>
                  <a:pt x="640547" y="363143"/>
                </a:moveTo>
                <a:lnTo>
                  <a:pt x="21437" y="363143"/>
                </a:lnTo>
                <a:lnTo>
                  <a:pt x="21437" y="367906"/>
                </a:lnTo>
                <a:lnTo>
                  <a:pt x="640562" y="367906"/>
                </a:lnTo>
                <a:lnTo>
                  <a:pt x="640547" y="363143"/>
                </a:lnTo>
                <a:close/>
              </a:path>
            </a:pathLst>
          </a:custGeom>
          <a:solidFill>
            <a:srgbClr val="FDE0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543050" y="2726359"/>
            <a:ext cx="1198245" cy="970280"/>
          </a:xfrm>
          <a:custGeom>
            <a:avLst/>
            <a:gdLst/>
            <a:ahLst/>
            <a:cxnLst/>
            <a:rect l="l" t="t" r="r" b="b"/>
            <a:pathLst>
              <a:path w="1198245" h="970279">
                <a:moveTo>
                  <a:pt x="0" y="969863"/>
                </a:moveTo>
                <a:lnTo>
                  <a:pt x="126016" y="961430"/>
                </a:lnTo>
                <a:lnTo>
                  <a:pt x="190024" y="947936"/>
                </a:lnTo>
                <a:lnTo>
                  <a:pt x="254032" y="932756"/>
                </a:lnTo>
                <a:lnTo>
                  <a:pt x="316039" y="910828"/>
                </a:lnTo>
                <a:lnTo>
                  <a:pt x="380047" y="878781"/>
                </a:lnTo>
                <a:lnTo>
                  <a:pt x="444055" y="839986"/>
                </a:lnTo>
                <a:lnTo>
                  <a:pt x="568071" y="728662"/>
                </a:lnTo>
                <a:lnTo>
                  <a:pt x="694087" y="570111"/>
                </a:lnTo>
                <a:lnTo>
                  <a:pt x="820102" y="377825"/>
                </a:lnTo>
                <a:lnTo>
                  <a:pt x="882110" y="281682"/>
                </a:lnTo>
                <a:lnTo>
                  <a:pt x="946118" y="192286"/>
                </a:lnTo>
                <a:lnTo>
                  <a:pt x="1010130" y="113010"/>
                </a:lnTo>
                <a:lnTo>
                  <a:pt x="1070130" y="52288"/>
                </a:lnTo>
                <a:lnTo>
                  <a:pt x="1134140" y="13493"/>
                </a:lnTo>
                <a:lnTo>
                  <a:pt x="1198150" y="0"/>
                </a:lnTo>
              </a:path>
            </a:pathLst>
          </a:custGeom>
          <a:ln w="508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43200" y="2726359"/>
            <a:ext cx="1141095" cy="970280"/>
          </a:xfrm>
          <a:custGeom>
            <a:avLst/>
            <a:gdLst/>
            <a:ahLst/>
            <a:cxnLst/>
            <a:rect l="l" t="t" r="r" b="b"/>
            <a:pathLst>
              <a:path w="1141095" h="970279">
                <a:moveTo>
                  <a:pt x="1141020" y="969863"/>
                </a:moveTo>
                <a:lnTo>
                  <a:pt x="1021950" y="961430"/>
                </a:lnTo>
                <a:lnTo>
                  <a:pt x="960437" y="947936"/>
                </a:lnTo>
                <a:lnTo>
                  <a:pt x="902891" y="932756"/>
                </a:lnTo>
                <a:lnTo>
                  <a:pt x="841375" y="910828"/>
                </a:lnTo>
                <a:lnTo>
                  <a:pt x="779859" y="878781"/>
                </a:lnTo>
                <a:lnTo>
                  <a:pt x="722312" y="839986"/>
                </a:lnTo>
                <a:lnTo>
                  <a:pt x="601266" y="728662"/>
                </a:lnTo>
                <a:lnTo>
                  <a:pt x="480219" y="570111"/>
                </a:lnTo>
                <a:lnTo>
                  <a:pt x="361156" y="377825"/>
                </a:lnTo>
                <a:lnTo>
                  <a:pt x="299641" y="281682"/>
                </a:lnTo>
                <a:lnTo>
                  <a:pt x="238125" y="192286"/>
                </a:lnTo>
                <a:lnTo>
                  <a:pt x="180578" y="113010"/>
                </a:lnTo>
                <a:lnTo>
                  <a:pt x="119063" y="52288"/>
                </a:lnTo>
                <a:lnTo>
                  <a:pt x="59531" y="13493"/>
                </a:lnTo>
                <a:lnTo>
                  <a:pt x="0" y="0"/>
                </a:lnTo>
              </a:path>
            </a:pathLst>
          </a:custGeom>
          <a:ln w="508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485900" y="3755059"/>
            <a:ext cx="2400300" cy="0"/>
          </a:xfrm>
          <a:custGeom>
            <a:avLst/>
            <a:gdLst/>
            <a:ahLst/>
            <a:cxnLst/>
            <a:rect l="l" t="t" r="r" b="b"/>
            <a:pathLst>
              <a:path w="2400300">
                <a:moveTo>
                  <a:pt x="0" y="0"/>
                </a:moveTo>
                <a:lnTo>
                  <a:pt x="2400301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875053" y="3348482"/>
            <a:ext cx="182880" cy="292735"/>
          </a:xfrm>
          <a:custGeom>
            <a:avLst/>
            <a:gdLst/>
            <a:ahLst/>
            <a:cxnLst/>
            <a:rect l="l" t="t" r="r" b="b"/>
            <a:pathLst>
              <a:path w="182880" h="292735">
                <a:moveTo>
                  <a:pt x="110477" y="246545"/>
                </a:moveTo>
                <a:lnTo>
                  <a:pt x="182346" y="292277"/>
                </a:lnTo>
                <a:lnTo>
                  <a:pt x="179501" y="255257"/>
                </a:lnTo>
                <a:lnTo>
                  <a:pt x="145313" y="255257"/>
                </a:lnTo>
                <a:lnTo>
                  <a:pt x="140954" y="247992"/>
                </a:lnTo>
                <a:lnTo>
                  <a:pt x="110477" y="246545"/>
                </a:lnTo>
                <a:close/>
              </a:path>
              <a:path w="182880" h="292735">
                <a:moveTo>
                  <a:pt x="140954" y="247992"/>
                </a:moveTo>
                <a:lnTo>
                  <a:pt x="145313" y="255257"/>
                </a:lnTo>
                <a:lnTo>
                  <a:pt x="156214" y="248716"/>
                </a:lnTo>
                <a:lnTo>
                  <a:pt x="140954" y="247992"/>
                </a:lnTo>
                <a:close/>
              </a:path>
              <a:path w="182880" h="292735">
                <a:moveTo>
                  <a:pt x="175818" y="207340"/>
                </a:moveTo>
                <a:lnTo>
                  <a:pt x="162741" y="234934"/>
                </a:lnTo>
                <a:lnTo>
                  <a:pt x="167093" y="242189"/>
                </a:lnTo>
                <a:lnTo>
                  <a:pt x="145313" y="255257"/>
                </a:lnTo>
                <a:lnTo>
                  <a:pt x="179501" y="255257"/>
                </a:lnTo>
                <a:lnTo>
                  <a:pt x="175818" y="207340"/>
                </a:lnTo>
                <a:close/>
              </a:path>
              <a:path w="182880" h="292735">
                <a:moveTo>
                  <a:pt x="21793" y="0"/>
                </a:moveTo>
                <a:lnTo>
                  <a:pt x="0" y="13068"/>
                </a:lnTo>
                <a:lnTo>
                  <a:pt x="140954" y="247992"/>
                </a:lnTo>
                <a:lnTo>
                  <a:pt x="156210" y="248716"/>
                </a:lnTo>
                <a:lnTo>
                  <a:pt x="162741" y="234934"/>
                </a:lnTo>
                <a:lnTo>
                  <a:pt x="21793" y="0"/>
                </a:lnTo>
                <a:close/>
              </a:path>
              <a:path w="182880" h="292735">
                <a:moveTo>
                  <a:pt x="162741" y="234934"/>
                </a:moveTo>
                <a:lnTo>
                  <a:pt x="156210" y="248716"/>
                </a:lnTo>
                <a:lnTo>
                  <a:pt x="167093" y="242189"/>
                </a:lnTo>
                <a:lnTo>
                  <a:pt x="162741" y="2349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483918" y="3148076"/>
            <a:ext cx="649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5" dirty="0">
                <a:latin typeface="Symbol"/>
                <a:cs typeface="Symbol"/>
              </a:rPr>
              <a:t></a:t>
            </a:r>
            <a:r>
              <a:rPr sz="1200" spc="5" dirty="0">
                <a:latin typeface="Georgia"/>
                <a:cs typeface="Georgia"/>
              </a:rPr>
              <a:t>/2</a:t>
            </a:r>
            <a:r>
              <a:rPr sz="1200" spc="-114" dirty="0">
                <a:latin typeface="Georgia"/>
                <a:cs typeface="Georgia"/>
              </a:rPr>
              <a:t>=</a:t>
            </a:r>
            <a:r>
              <a:rPr sz="1200" spc="-80" dirty="0">
                <a:latin typeface="Georgia"/>
                <a:cs typeface="Georgia"/>
              </a:rPr>
              <a:t>.0</a:t>
            </a:r>
            <a:r>
              <a:rPr sz="1200" spc="-15" dirty="0">
                <a:latin typeface="Georgia"/>
                <a:cs typeface="Georgia"/>
              </a:rPr>
              <a:t>2</a:t>
            </a:r>
            <a:r>
              <a:rPr sz="1200" spc="30" dirty="0">
                <a:latin typeface="Georgia"/>
                <a:cs typeface="Georgia"/>
              </a:rPr>
              <a:t>5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736850" y="2720009"/>
            <a:ext cx="12700" cy="1029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171700" y="381220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2098675" y="4015232"/>
            <a:ext cx="889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65" dirty="0">
                <a:latin typeface="Georgia"/>
                <a:cs typeface="Georgia"/>
              </a:rPr>
              <a:t>-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171700" y="3888413"/>
            <a:ext cx="1085850" cy="76200"/>
          </a:xfrm>
          <a:custGeom>
            <a:avLst/>
            <a:gdLst/>
            <a:ahLst/>
            <a:cxnLst/>
            <a:rect l="l" t="t" r="r" b="b"/>
            <a:pathLst>
              <a:path w="1085850" h="76200">
                <a:moveTo>
                  <a:pt x="1009650" y="50801"/>
                </a:moveTo>
                <a:lnTo>
                  <a:pt x="1009650" y="76201"/>
                </a:lnTo>
                <a:lnTo>
                  <a:pt x="1060450" y="50801"/>
                </a:lnTo>
                <a:lnTo>
                  <a:pt x="1009650" y="50801"/>
                </a:lnTo>
                <a:close/>
              </a:path>
              <a:path w="108585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1085850" h="76200">
                <a:moveTo>
                  <a:pt x="1009650" y="25401"/>
                </a:moveTo>
                <a:lnTo>
                  <a:pt x="1009650" y="50801"/>
                </a:lnTo>
                <a:lnTo>
                  <a:pt x="1022350" y="50801"/>
                </a:lnTo>
                <a:lnTo>
                  <a:pt x="1022350" y="25401"/>
                </a:lnTo>
                <a:lnTo>
                  <a:pt x="1009650" y="25401"/>
                </a:lnTo>
                <a:close/>
              </a:path>
              <a:path w="1085850" h="76200">
                <a:moveTo>
                  <a:pt x="1009650" y="1"/>
                </a:moveTo>
                <a:lnTo>
                  <a:pt x="1009650" y="25401"/>
                </a:lnTo>
                <a:lnTo>
                  <a:pt x="1022350" y="25401"/>
                </a:lnTo>
                <a:lnTo>
                  <a:pt x="1022350" y="50801"/>
                </a:lnTo>
                <a:lnTo>
                  <a:pt x="1060452" y="50799"/>
                </a:lnTo>
                <a:lnTo>
                  <a:pt x="1085850" y="38101"/>
                </a:lnTo>
                <a:lnTo>
                  <a:pt x="1009650" y="1"/>
                </a:lnTo>
                <a:close/>
              </a:path>
              <a:path w="1085850" h="76200">
                <a:moveTo>
                  <a:pt x="76200" y="25400"/>
                </a:moveTo>
                <a:lnTo>
                  <a:pt x="76200" y="50800"/>
                </a:lnTo>
                <a:lnTo>
                  <a:pt x="1009650" y="50801"/>
                </a:lnTo>
                <a:lnTo>
                  <a:pt x="1009650" y="25401"/>
                </a:lnTo>
                <a:lnTo>
                  <a:pt x="76200" y="25400"/>
                </a:lnTo>
                <a:close/>
              </a:path>
              <a:path w="1085850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1085850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470025" y="3947160"/>
            <a:ext cx="1634489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64540" algn="l"/>
              </a:tabLst>
            </a:pPr>
            <a:r>
              <a:rPr sz="1100" spc="-45" dirty="0">
                <a:latin typeface="Georgia"/>
                <a:cs typeface="Georgia"/>
              </a:rPr>
              <a:t>Reject</a:t>
            </a:r>
            <a:r>
              <a:rPr sz="1100" spc="-65" dirty="0">
                <a:latin typeface="Georgia"/>
                <a:cs typeface="Georgia"/>
              </a:rPr>
              <a:t> </a:t>
            </a:r>
            <a:r>
              <a:rPr sz="1100" spc="-110" dirty="0">
                <a:latin typeface="Georgia"/>
                <a:cs typeface="Georgia"/>
              </a:rPr>
              <a:t>H</a:t>
            </a:r>
            <a:r>
              <a:rPr sz="1050" spc="-165" baseline="-15873" dirty="0">
                <a:latin typeface="Georgia"/>
                <a:cs typeface="Georgia"/>
              </a:rPr>
              <a:t>0	</a:t>
            </a:r>
            <a:r>
              <a:rPr sz="1100" spc="-70" dirty="0">
                <a:latin typeface="Georgia"/>
                <a:cs typeface="Georgia"/>
              </a:rPr>
              <a:t>Do </a:t>
            </a:r>
            <a:r>
              <a:rPr sz="1100" spc="-40" dirty="0">
                <a:latin typeface="Georgia"/>
                <a:cs typeface="Georgia"/>
              </a:rPr>
              <a:t>not </a:t>
            </a:r>
            <a:r>
              <a:rPr sz="1100" spc="-30" dirty="0">
                <a:latin typeface="Georgia"/>
                <a:cs typeface="Georgia"/>
              </a:rPr>
              <a:t>reject</a:t>
            </a:r>
            <a:r>
              <a:rPr sz="1100" spc="-125" dirty="0">
                <a:latin typeface="Georgia"/>
                <a:cs typeface="Georgia"/>
              </a:rPr>
              <a:t> </a:t>
            </a:r>
            <a:r>
              <a:rPr sz="1100" spc="-145" dirty="0">
                <a:latin typeface="Georgia"/>
                <a:cs typeface="Georgia"/>
              </a:rPr>
              <a:t>H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074987" y="4022344"/>
            <a:ext cx="7493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45" dirty="0">
                <a:latin typeface="Georgia"/>
                <a:cs typeface="Georgia"/>
              </a:rPr>
              <a:t>0</a:t>
            </a:r>
            <a:endParaRPr sz="700">
              <a:latin typeface="Georgia"/>
              <a:cs typeface="Georgia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314450" y="3888413"/>
            <a:ext cx="857250" cy="76200"/>
          </a:xfrm>
          <a:custGeom>
            <a:avLst/>
            <a:gdLst/>
            <a:ahLst/>
            <a:cxnLst/>
            <a:rect l="l" t="t" r="r" b="b"/>
            <a:pathLst>
              <a:path w="857250" h="76200">
                <a:moveTo>
                  <a:pt x="781050" y="50801"/>
                </a:moveTo>
                <a:lnTo>
                  <a:pt x="781050" y="76201"/>
                </a:lnTo>
                <a:lnTo>
                  <a:pt x="831850" y="50801"/>
                </a:lnTo>
                <a:lnTo>
                  <a:pt x="781050" y="50801"/>
                </a:lnTo>
                <a:close/>
              </a:path>
              <a:path w="85725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857250" h="76200">
                <a:moveTo>
                  <a:pt x="781050" y="25401"/>
                </a:moveTo>
                <a:lnTo>
                  <a:pt x="781050" y="50801"/>
                </a:lnTo>
                <a:lnTo>
                  <a:pt x="793750" y="50801"/>
                </a:lnTo>
                <a:lnTo>
                  <a:pt x="793750" y="25401"/>
                </a:lnTo>
                <a:lnTo>
                  <a:pt x="781050" y="25401"/>
                </a:lnTo>
                <a:close/>
              </a:path>
              <a:path w="857250" h="76200">
                <a:moveTo>
                  <a:pt x="781050" y="1"/>
                </a:moveTo>
                <a:lnTo>
                  <a:pt x="781050" y="25401"/>
                </a:lnTo>
                <a:lnTo>
                  <a:pt x="793750" y="25401"/>
                </a:lnTo>
                <a:lnTo>
                  <a:pt x="793750" y="50801"/>
                </a:lnTo>
                <a:lnTo>
                  <a:pt x="831852" y="50799"/>
                </a:lnTo>
                <a:lnTo>
                  <a:pt x="857250" y="38101"/>
                </a:lnTo>
                <a:lnTo>
                  <a:pt x="781050" y="1"/>
                </a:lnTo>
                <a:close/>
              </a:path>
              <a:path w="857250" h="76200">
                <a:moveTo>
                  <a:pt x="76200" y="25400"/>
                </a:moveTo>
                <a:lnTo>
                  <a:pt x="76200" y="50800"/>
                </a:lnTo>
                <a:lnTo>
                  <a:pt x="781050" y="50801"/>
                </a:lnTo>
                <a:lnTo>
                  <a:pt x="781050" y="25401"/>
                </a:lnTo>
                <a:lnTo>
                  <a:pt x="76200" y="25400"/>
                </a:lnTo>
                <a:close/>
              </a:path>
              <a:path w="857250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857250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693200" y="4117848"/>
            <a:ext cx="10287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70" dirty="0">
                <a:latin typeface="Georgia"/>
                <a:cs typeface="Georgia"/>
              </a:rPr>
              <a:t>0</a:t>
            </a:r>
            <a:endParaRPr sz="1100">
              <a:latin typeface="Georgia"/>
              <a:cs typeface="Georgi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167062" y="4015232"/>
            <a:ext cx="901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latin typeface="Georgia"/>
                <a:cs typeface="Georgia"/>
              </a:rPr>
              <a:t>t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232150" y="4118355"/>
            <a:ext cx="230504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25" dirty="0">
                <a:latin typeface="Georgia"/>
                <a:cs typeface="Georgia"/>
              </a:rPr>
              <a:t>α</a:t>
            </a:r>
            <a:r>
              <a:rPr sz="1000" dirty="0">
                <a:latin typeface="Georgia"/>
                <a:cs typeface="Georgia"/>
              </a:rPr>
              <a:t>/2</a:t>
            </a:r>
            <a:endParaRPr sz="1000">
              <a:latin typeface="Georgia"/>
              <a:cs typeface="Georgia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257550" y="3812209"/>
            <a:ext cx="0" cy="228600"/>
          </a:xfrm>
          <a:custGeom>
            <a:avLst/>
            <a:gdLst/>
            <a:ahLst/>
            <a:cxnLst/>
            <a:rect l="l" t="t" r="r" b="b"/>
            <a:pathLst>
              <a:path h="228600">
                <a:moveTo>
                  <a:pt x="0" y="0"/>
                </a:moveTo>
                <a:lnTo>
                  <a:pt x="1" y="22860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371722" y="3326726"/>
            <a:ext cx="165100" cy="314325"/>
          </a:xfrm>
          <a:custGeom>
            <a:avLst/>
            <a:gdLst/>
            <a:ahLst/>
            <a:cxnLst/>
            <a:rect l="l" t="t" r="r" b="b"/>
            <a:pathLst>
              <a:path w="165100" h="314325">
                <a:moveTo>
                  <a:pt x="0" y="228841"/>
                </a:moveTo>
                <a:lnTo>
                  <a:pt x="126" y="314032"/>
                </a:lnTo>
                <a:lnTo>
                  <a:pt x="53025" y="274231"/>
                </a:lnTo>
                <a:lnTo>
                  <a:pt x="34137" y="274231"/>
                </a:lnTo>
                <a:lnTo>
                  <a:pt x="11404" y="262902"/>
                </a:lnTo>
                <a:lnTo>
                  <a:pt x="15179" y="255323"/>
                </a:lnTo>
                <a:lnTo>
                  <a:pt x="0" y="228841"/>
                </a:lnTo>
                <a:close/>
              </a:path>
              <a:path w="165100" h="314325">
                <a:moveTo>
                  <a:pt x="37914" y="266649"/>
                </a:moveTo>
                <a:lnTo>
                  <a:pt x="22771" y="268566"/>
                </a:lnTo>
                <a:lnTo>
                  <a:pt x="34137" y="274231"/>
                </a:lnTo>
                <a:lnTo>
                  <a:pt x="37914" y="266649"/>
                </a:lnTo>
                <a:close/>
              </a:path>
              <a:path w="165100" h="314325">
                <a:moveTo>
                  <a:pt x="68199" y="262813"/>
                </a:moveTo>
                <a:lnTo>
                  <a:pt x="37914" y="266649"/>
                </a:lnTo>
                <a:lnTo>
                  <a:pt x="34137" y="274231"/>
                </a:lnTo>
                <a:lnTo>
                  <a:pt x="53025" y="274231"/>
                </a:lnTo>
                <a:lnTo>
                  <a:pt x="68199" y="262813"/>
                </a:lnTo>
                <a:close/>
              </a:path>
              <a:path w="165100" h="314325">
                <a:moveTo>
                  <a:pt x="15179" y="255323"/>
                </a:moveTo>
                <a:lnTo>
                  <a:pt x="11404" y="262902"/>
                </a:lnTo>
                <a:lnTo>
                  <a:pt x="22771" y="268566"/>
                </a:lnTo>
                <a:lnTo>
                  <a:pt x="15179" y="255323"/>
                </a:lnTo>
                <a:close/>
              </a:path>
              <a:path w="165100" h="314325">
                <a:moveTo>
                  <a:pt x="142354" y="0"/>
                </a:moveTo>
                <a:lnTo>
                  <a:pt x="15179" y="255323"/>
                </a:lnTo>
                <a:lnTo>
                  <a:pt x="22771" y="268566"/>
                </a:lnTo>
                <a:lnTo>
                  <a:pt x="37914" y="266649"/>
                </a:lnTo>
                <a:lnTo>
                  <a:pt x="165087" y="11328"/>
                </a:lnTo>
                <a:lnTo>
                  <a:pt x="142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369868" y="3148076"/>
            <a:ext cx="649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5" dirty="0">
                <a:latin typeface="Symbol"/>
                <a:cs typeface="Symbol"/>
              </a:rPr>
              <a:t></a:t>
            </a:r>
            <a:r>
              <a:rPr sz="1200" spc="5" dirty="0">
                <a:latin typeface="Georgia"/>
                <a:cs typeface="Georgia"/>
              </a:rPr>
              <a:t>/2</a:t>
            </a:r>
            <a:r>
              <a:rPr sz="1200" spc="-114" dirty="0">
                <a:latin typeface="Georgia"/>
                <a:cs typeface="Georgia"/>
              </a:rPr>
              <a:t>=</a:t>
            </a:r>
            <a:r>
              <a:rPr sz="1200" spc="-80" dirty="0">
                <a:latin typeface="Georgia"/>
                <a:cs typeface="Georgia"/>
              </a:rPr>
              <a:t>.0</a:t>
            </a:r>
            <a:r>
              <a:rPr sz="1200" spc="-15" dirty="0">
                <a:latin typeface="Georgia"/>
                <a:cs typeface="Georgia"/>
              </a:rPr>
              <a:t>2</a:t>
            </a:r>
            <a:r>
              <a:rPr sz="1200" spc="30" dirty="0">
                <a:latin typeface="Georgia"/>
                <a:cs typeface="Georgia"/>
              </a:rPr>
              <a:t>5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69668" y="4289552"/>
            <a:ext cx="6972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65" dirty="0">
                <a:latin typeface="Georgia"/>
                <a:cs typeface="Georgia"/>
              </a:rPr>
              <a:t>-2.3</a:t>
            </a:r>
            <a:r>
              <a:rPr sz="2250" spc="-397" baseline="12962" dirty="0">
                <a:latin typeface="Georgia"/>
                <a:cs typeface="Georgia"/>
              </a:rPr>
              <a:t>t</a:t>
            </a:r>
            <a:r>
              <a:rPr sz="1500" spc="-397" baseline="2777" dirty="0">
                <a:latin typeface="Georgia"/>
                <a:cs typeface="Georgia"/>
              </a:rPr>
              <a:t>α</a:t>
            </a:r>
            <a:r>
              <a:rPr sz="1500" b="1" spc="-265" dirty="0">
                <a:latin typeface="Georgia"/>
                <a:cs typeface="Georgia"/>
              </a:rPr>
              <a:t>0</a:t>
            </a:r>
            <a:r>
              <a:rPr sz="1500" spc="-397" baseline="2777" dirty="0">
                <a:latin typeface="Georgia"/>
                <a:cs typeface="Georgia"/>
              </a:rPr>
              <a:t>/2</a:t>
            </a:r>
            <a:r>
              <a:rPr sz="1500" b="1" spc="-265" dirty="0">
                <a:latin typeface="Georgia"/>
                <a:cs typeface="Georgia"/>
              </a:rPr>
              <a:t>60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2914650" y="4326563"/>
            <a:ext cx="685800" cy="171450"/>
          </a:xfrm>
          <a:prstGeom prst="rect">
            <a:avLst/>
          </a:prstGeom>
          <a:solidFill>
            <a:srgbClr val="FDE0BD"/>
          </a:solidFill>
        </p:spPr>
        <p:txBody>
          <a:bodyPr vert="horz" wrap="square" lIns="0" tIns="0" rIns="0" bIns="0" rtlCol="0">
            <a:spAutoFit/>
          </a:bodyPr>
          <a:lstStyle/>
          <a:p>
            <a:pPr marL="67310">
              <a:lnSpc>
                <a:spcPts val="1350"/>
              </a:lnSpc>
            </a:pPr>
            <a:r>
              <a:rPr sz="1500" b="1" spc="-135" dirty="0">
                <a:latin typeface="Georgia"/>
                <a:cs typeface="Georgia"/>
              </a:rPr>
              <a:t>2</a:t>
            </a:r>
            <a:r>
              <a:rPr sz="1500" b="1" spc="-70" dirty="0">
                <a:latin typeface="Georgia"/>
                <a:cs typeface="Georgia"/>
              </a:rPr>
              <a:t>.</a:t>
            </a:r>
            <a:r>
              <a:rPr sz="1500" b="1" spc="-120" dirty="0">
                <a:latin typeface="Georgia"/>
                <a:cs typeface="Georgia"/>
              </a:rPr>
              <a:t>3060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600449" y="4269413"/>
            <a:ext cx="685800" cy="298450"/>
          </a:xfrm>
          <a:prstGeom prst="rect">
            <a:avLst/>
          </a:prstGeom>
          <a:ln w="12700">
            <a:solidFill>
              <a:srgbClr val="0000FF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254"/>
              </a:spcBef>
            </a:pPr>
            <a:r>
              <a:rPr sz="1500" b="1" spc="-80" dirty="0">
                <a:solidFill>
                  <a:srgbClr val="0000FF"/>
                </a:solidFill>
                <a:latin typeface="Georgia"/>
                <a:cs typeface="Georgia"/>
              </a:rPr>
              <a:t>3.329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312468" y="2632964"/>
            <a:ext cx="96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5" dirty="0">
                <a:latin typeface="Georgia"/>
                <a:cs typeface="Georgia"/>
              </a:rPr>
              <a:t>d.f. </a:t>
            </a:r>
            <a:r>
              <a:rPr sz="1200" b="1" spc="-135" dirty="0">
                <a:latin typeface="Georgia"/>
                <a:cs typeface="Georgia"/>
              </a:rPr>
              <a:t>= </a:t>
            </a:r>
            <a:r>
              <a:rPr sz="1200" b="1" spc="-30" dirty="0">
                <a:latin typeface="Georgia"/>
                <a:cs typeface="Georgia"/>
              </a:rPr>
              <a:t>10-2 </a:t>
            </a:r>
            <a:r>
              <a:rPr sz="1200" b="1" spc="-135" dirty="0">
                <a:latin typeface="Georgia"/>
                <a:cs typeface="Georgia"/>
              </a:rPr>
              <a:t>=</a:t>
            </a:r>
            <a:r>
              <a:rPr sz="1200" b="1" spc="-140" dirty="0">
                <a:latin typeface="Georgia"/>
                <a:cs typeface="Georgia"/>
              </a:rPr>
              <a:t> </a:t>
            </a:r>
            <a:r>
              <a:rPr sz="1200" b="1" spc="-105" dirty="0">
                <a:latin typeface="Georgia"/>
                <a:cs typeface="Georgia"/>
              </a:rPr>
              <a:t>8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257550" y="3888413"/>
            <a:ext cx="1028700" cy="76200"/>
          </a:xfrm>
          <a:custGeom>
            <a:avLst/>
            <a:gdLst/>
            <a:ahLst/>
            <a:cxnLst/>
            <a:rect l="l" t="t" r="r" b="b"/>
            <a:pathLst>
              <a:path w="1028700" h="76200">
                <a:moveTo>
                  <a:pt x="952500" y="50801"/>
                </a:moveTo>
                <a:lnTo>
                  <a:pt x="952500" y="76201"/>
                </a:lnTo>
                <a:lnTo>
                  <a:pt x="1003300" y="50801"/>
                </a:lnTo>
                <a:lnTo>
                  <a:pt x="952500" y="50801"/>
                </a:lnTo>
                <a:close/>
              </a:path>
              <a:path w="10287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800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1028700" h="76200">
                <a:moveTo>
                  <a:pt x="952500" y="25401"/>
                </a:moveTo>
                <a:lnTo>
                  <a:pt x="952500" y="50801"/>
                </a:lnTo>
                <a:lnTo>
                  <a:pt x="965200" y="50801"/>
                </a:lnTo>
                <a:lnTo>
                  <a:pt x="965200" y="25401"/>
                </a:lnTo>
                <a:lnTo>
                  <a:pt x="952500" y="25401"/>
                </a:lnTo>
                <a:close/>
              </a:path>
              <a:path w="1028700" h="76200">
                <a:moveTo>
                  <a:pt x="952500" y="1"/>
                </a:moveTo>
                <a:lnTo>
                  <a:pt x="952500" y="25401"/>
                </a:lnTo>
                <a:lnTo>
                  <a:pt x="965200" y="25401"/>
                </a:lnTo>
                <a:lnTo>
                  <a:pt x="965200" y="50801"/>
                </a:lnTo>
                <a:lnTo>
                  <a:pt x="1003302" y="50799"/>
                </a:lnTo>
                <a:lnTo>
                  <a:pt x="1028700" y="38101"/>
                </a:lnTo>
                <a:lnTo>
                  <a:pt x="952500" y="1"/>
                </a:lnTo>
                <a:close/>
              </a:path>
              <a:path w="1028700" h="76200">
                <a:moveTo>
                  <a:pt x="76200" y="25400"/>
                </a:moveTo>
                <a:lnTo>
                  <a:pt x="76200" y="50800"/>
                </a:lnTo>
                <a:lnTo>
                  <a:pt x="952500" y="50801"/>
                </a:lnTo>
                <a:lnTo>
                  <a:pt x="952500" y="25401"/>
                </a:lnTo>
                <a:lnTo>
                  <a:pt x="76200" y="25400"/>
                </a:lnTo>
                <a:close/>
              </a:path>
              <a:path w="1028700" h="76200">
                <a:moveTo>
                  <a:pt x="63500" y="25399"/>
                </a:moveTo>
                <a:lnTo>
                  <a:pt x="63500" y="50799"/>
                </a:lnTo>
                <a:lnTo>
                  <a:pt x="76200" y="50800"/>
                </a:lnTo>
                <a:lnTo>
                  <a:pt x="76200" y="25400"/>
                </a:lnTo>
                <a:lnTo>
                  <a:pt x="63500" y="25399"/>
                </a:lnTo>
                <a:close/>
              </a:path>
              <a:path w="1028700" h="76200">
                <a:moveTo>
                  <a:pt x="76200" y="25399"/>
                </a:moveTo>
                <a:lnTo>
                  <a:pt x="63500" y="25399"/>
                </a:lnTo>
                <a:lnTo>
                  <a:pt x="76200" y="254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571875" y="3755059"/>
            <a:ext cx="171450" cy="514350"/>
          </a:xfrm>
          <a:custGeom>
            <a:avLst/>
            <a:gdLst/>
            <a:ahLst/>
            <a:cxnLst/>
            <a:rect l="l" t="t" r="r" b="b"/>
            <a:pathLst>
              <a:path w="171450" h="514350">
                <a:moveTo>
                  <a:pt x="114300" y="142878"/>
                </a:moveTo>
                <a:lnTo>
                  <a:pt x="57150" y="142878"/>
                </a:lnTo>
                <a:lnTo>
                  <a:pt x="57150" y="514353"/>
                </a:lnTo>
                <a:lnTo>
                  <a:pt x="114300" y="514353"/>
                </a:lnTo>
                <a:lnTo>
                  <a:pt x="114300" y="142878"/>
                </a:lnTo>
                <a:close/>
              </a:path>
              <a:path w="171450" h="514350">
                <a:moveTo>
                  <a:pt x="85725" y="0"/>
                </a:moveTo>
                <a:lnTo>
                  <a:pt x="0" y="171453"/>
                </a:lnTo>
                <a:lnTo>
                  <a:pt x="57150" y="171453"/>
                </a:lnTo>
                <a:lnTo>
                  <a:pt x="57150" y="142878"/>
                </a:lnTo>
                <a:lnTo>
                  <a:pt x="157162" y="142878"/>
                </a:lnTo>
                <a:lnTo>
                  <a:pt x="85725" y="0"/>
                </a:lnTo>
                <a:close/>
              </a:path>
              <a:path w="171450" h="514350">
                <a:moveTo>
                  <a:pt x="157162" y="142878"/>
                </a:moveTo>
                <a:lnTo>
                  <a:pt x="114300" y="142878"/>
                </a:lnTo>
                <a:lnTo>
                  <a:pt x="114300" y="171453"/>
                </a:lnTo>
                <a:lnTo>
                  <a:pt x="171450" y="171453"/>
                </a:lnTo>
                <a:lnTo>
                  <a:pt x="157162" y="142878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98268" y="1207515"/>
            <a:ext cx="4949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65" dirty="0">
                <a:latin typeface="Georgia"/>
                <a:cs typeface="Georgia"/>
              </a:rPr>
              <a:t>Confidence </a:t>
            </a:r>
            <a:r>
              <a:rPr sz="2200" spc="-50" dirty="0">
                <a:latin typeface="Georgia"/>
                <a:cs typeface="Georgia"/>
              </a:rPr>
              <a:t>Interval </a:t>
            </a:r>
            <a:r>
              <a:rPr sz="2200" spc="-60" dirty="0">
                <a:latin typeface="Georgia"/>
                <a:cs typeface="Georgia"/>
              </a:rPr>
              <a:t>Estimate </a:t>
            </a:r>
            <a:r>
              <a:rPr sz="2200" spc="-45" dirty="0">
                <a:latin typeface="Georgia"/>
                <a:cs typeface="Georgia"/>
              </a:rPr>
              <a:t>of </a:t>
            </a:r>
            <a:r>
              <a:rPr sz="2200" spc="-35" dirty="0">
                <a:latin typeface="Georgia"/>
                <a:cs typeface="Georgia"/>
              </a:rPr>
              <a:t>the</a:t>
            </a:r>
            <a:r>
              <a:rPr sz="2200" spc="-114" dirty="0">
                <a:latin typeface="Georgia"/>
                <a:cs typeface="Georgia"/>
              </a:rPr>
              <a:t> </a:t>
            </a:r>
            <a:r>
              <a:rPr sz="2200" spc="-70" dirty="0">
                <a:latin typeface="Georgia"/>
                <a:cs typeface="Georgia"/>
              </a:rPr>
              <a:t>Slope:</a:t>
            </a:r>
            <a:endParaRPr sz="22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88312" y="3907028"/>
            <a:ext cx="565404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615440" marR="5080" indent="-1603375">
              <a:lnSpc>
                <a:spcPts val="2090"/>
              </a:lnSpc>
              <a:spcBef>
                <a:spcPts val="225"/>
              </a:spcBef>
            </a:pPr>
            <a:r>
              <a:rPr sz="1800" spc="-50" dirty="0">
                <a:latin typeface="Georgia"/>
                <a:cs typeface="Georgia"/>
              </a:rPr>
              <a:t>At </a:t>
            </a:r>
            <a:r>
              <a:rPr sz="1800" spc="50" dirty="0">
                <a:latin typeface="Georgia"/>
                <a:cs typeface="Georgia"/>
              </a:rPr>
              <a:t>95% </a:t>
            </a:r>
            <a:r>
              <a:rPr sz="1800" spc="-10" dirty="0">
                <a:latin typeface="Georgia"/>
                <a:cs typeface="Georgia"/>
              </a:rPr>
              <a:t>level </a:t>
            </a:r>
            <a:r>
              <a:rPr sz="1800" spc="-35" dirty="0">
                <a:latin typeface="Georgia"/>
                <a:cs typeface="Georgia"/>
              </a:rPr>
              <a:t>of </a:t>
            </a:r>
            <a:r>
              <a:rPr sz="1800" spc="-40" dirty="0">
                <a:latin typeface="Georgia"/>
                <a:cs typeface="Georgia"/>
              </a:rPr>
              <a:t>confidence, </a:t>
            </a:r>
            <a:r>
              <a:rPr sz="1800" spc="-25" dirty="0">
                <a:latin typeface="Georgia"/>
                <a:cs typeface="Georgia"/>
              </a:rPr>
              <a:t>the </a:t>
            </a:r>
            <a:r>
              <a:rPr sz="1800" spc="-35" dirty="0">
                <a:latin typeface="Georgia"/>
                <a:cs typeface="Georgia"/>
              </a:rPr>
              <a:t>confidence </a:t>
            </a:r>
            <a:r>
              <a:rPr sz="1800" spc="-20" dirty="0">
                <a:latin typeface="Georgia"/>
                <a:cs typeface="Georgia"/>
              </a:rPr>
              <a:t>interval for </a:t>
            </a:r>
            <a:r>
              <a:rPr sz="1800" spc="-25" dirty="0">
                <a:latin typeface="Georgia"/>
                <a:cs typeface="Georgia"/>
              </a:rPr>
              <a:t>the  </a:t>
            </a:r>
            <a:r>
              <a:rPr sz="1800" spc="-20" dirty="0">
                <a:latin typeface="Georgia"/>
                <a:cs typeface="Georgia"/>
              </a:rPr>
              <a:t>slope is </a:t>
            </a:r>
            <a:r>
              <a:rPr sz="1800" spc="-45" dirty="0">
                <a:latin typeface="Georgia"/>
                <a:cs typeface="Georgia"/>
              </a:rPr>
              <a:t>(0.0337,</a:t>
            </a:r>
            <a:r>
              <a:rPr sz="1800" spc="-70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0.1858)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6768" y="1695287"/>
            <a:ext cx="4261485" cy="10928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51100">
              <a:lnSpc>
                <a:spcPts val="3290"/>
              </a:lnSpc>
              <a:spcBef>
                <a:spcPts val="120"/>
              </a:spcBef>
            </a:pPr>
            <a:r>
              <a:rPr sz="5100" spc="-44" baseline="13888" dirty="0">
                <a:latin typeface="Arial"/>
                <a:cs typeface="Arial"/>
              </a:rPr>
              <a:t>b</a:t>
            </a:r>
            <a:r>
              <a:rPr sz="2000" spc="-30" dirty="0">
                <a:latin typeface="Arial"/>
                <a:cs typeface="Arial"/>
              </a:rPr>
              <a:t>1 </a:t>
            </a:r>
            <a:r>
              <a:rPr sz="5100" spc="-30" baseline="13888" dirty="0">
                <a:latin typeface="Symbol"/>
                <a:cs typeface="Symbol"/>
              </a:rPr>
              <a:t></a:t>
            </a:r>
            <a:r>
              <a:rPr sz="5100" spc="-300" baseline="13888" dirty="0">
                <a:latin typeface="Times New Roman"/>
                <a:cs typeface="Times New Roman"/>
              </a:rPr>
              <a:t> </a:t>
            </a:r>
            <a:r>
              <a:rPr sz="5100" spc="82" baseline="13888" dirty="0">
                <a:latin typeface="Arial"/>
                <a:cs typeface="Arial"/>
              </a:rPr>
              <a:t>t</a:t>
            </a:r>
            <a:r>
              <a:rPr sz="2000" i="1" spc="55" dirty="0">
                <a:latin typeface="Symbol"/>
                <a:cs typeface="Symbol"/>
              </a:rPr>
              <a:t></a:t>
            </a:r>
            <a:r>
              <a:rPr sz="2000" spc="55" dirty="0">
                <a:latin typeface="Arial"/>
                <a:cs typeface="Arial"/>
              </a:rPr>
              <a:t>/2</a:t>
            </a:r>
            <a:r>
              <a:rPr sz="5100" spc="82" baseline="13888" dirty="0">
                <a:latin typeface="Arial"/>
                <a:cs typeface="Arial"/>
              </a:rPr>
              <a:t>s</a:t>
            </a:r>
            <a:r>
              <a:rPr sz="2000" spc="55" dirty="0">
                <a:latin typeface="Arial"/>
                <a:cs typeface="Arial"/>
              </a:rPr>
              <a:t>b</a:t>
            </a:r>
            <a:endParaRPr sz="2000">
              <a:latin typeface="Arial"/>
              <a:cs typeface="Arial"/>
            </a:endParaRPr>
          </a:p>
          <a:p>
            <a:pPr marR="5080" algn="r">
              <a:lnSpc>
                <a:spcPts val="890"/>
              </a:lnSpc>
            </a:pPr>
            <a:r>
              <a:rPr sz="1400" spc="-5" dirty="0"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-40" dirty="0">
                <a:latin typeface="Georgia"/>
                <a:cs typeface="Georgia"/>
              </a:rPr>
              <a:t>Excel </a:t>
            </a:r>
            <a:r>
              <a:rPr sz="1500" spc="-30" dirty="0">
                <a:latin typeface="Georgia"/>
                <a:cs typeface="Georgia"/>
              </a:rPr>
              <a:t>Printout </a:t>
            </a:r>
            <a:r>
              <a:rPr sz="1500" spc="-20" dirty="0">
                <a:latin typeface="Georgia"/>
                <a:cs typeface="Georgia"/>
              </a:rPr>
              <a:t>for </a:t>
            </a:r>
            <a:r>
              <a:rPr sz="1500" spc="-50" dirty="0">
                <a:latin typeface="Georgia"/>
                <a:cs typeface="Georgia"/>
              </a:rPr>
              <a:t>House</a:t>
            </a:r>
            <a:r>
              <a:rPr sz="1500" spc="-5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Prices:</a:t>
            </a:r>
            <a:endParaRPr sz="1500">
              <a:latin typeface="Georgia"/>
              <a:cs typeface="Georgia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357312" y="2800350"/>
          <a:ext cx="6315075" cy="920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5850"/>
                <a:gridCol w="914400"/>
                <a:gridCol w="1085850"/>
                <a:gridCol w="742950"/>
                <a:gridCol w="661035"/>
                <a:gridCol w="939800"/>
                <a:gridCol w="857885"/>
              </a:tblGrid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74930" indent="-321945">
                        <a:lnSpc>
                          <a:spcPts val="1300"/>
                        </a:lnSpc>
                        <a:spcBef>
                          <a:spcPts val="380"/>
                        </a:spcBef>
                      </a:pPr>
                      <a:r>
                        <a:rPr sz="1100" b="1" i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oe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ff</a:t>
                      </a:r>
                      <a:r>
                        <a:rPr sz="1100" b="1" i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i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ent  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86080" marR="217804" indent="-132715">
                        <a:lnSpc>
                          <a:spcPts val="1300"/>
                        </a:lnSpc>
                        <a:spcBef>
                          <a:spcPts val="380"/>
                        </a:spcBef>
                      </a:pPr>
                      <a:r>
                        <a:rPr sz="1100" b="1" i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anda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d  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Error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11454">
                        <a:lnSpc>
                          <a:spcPct val="100000"/>
                        </a:lnSpc>
                      </a:pPr>
                      <a:r>
                        <a:rPr sz="1100" b="1" i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i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Stat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R="60325" algn="r">
                        <a:lnSpc>
                          <a:spcPct val="100000"/>
                        </a:lnSpc>
                      </a:pPr>
                      <a:r>
                        <a:rPr sz="1100" b="1" i="1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va</a:t>
                      </a:r>
                      <a:r>
                        <a:rPr sz="1100" b="1" i="1" spc="-10" dirty="0">
                          <a:latin typeface="Arial"/>
                          <a:cs typeface="Arial"/>
                        </a:rPr>
                        <a:t>l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ue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1100" b="1" i="1" spc="-5" dirty="0">
                          <a:latin typeface="Arial"/>
                          <a:cs typeface="Arial"/>
                        </a:rPr>
                        <a:t>Lower</a:t>
                      </a:r>
                      <a:r>
                        <a:rPr sz="11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95%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02260" marR="205104" indent="-62865">
                        <a:lnSpc>
                          <a:spcPts val="1300"/>
                        </a:lnSpc>
                        <a:spcBef>
                          <a:spcPts val="380"/>
                        </a:spcBef>
                      </a:pPr>
                      <a:r>
                        <a:rPr sz="1100" b="1" i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pper  95%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40029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Intercept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98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24833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58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03348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1.69296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12892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35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57720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232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07386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40029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Square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Feet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10977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03297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3.32938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26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01039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03374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18580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6107900" y="3200400"/>
            <a:ext cx="750570" cy="321945"/>
          </a:xfrm>
          <a:custGeom>
            <a:avLst/>
            <a:gdLst/>
            <a:ahLst/>
            <a:cxnLst/>
            <a:rect l="l" t="t" r="r" b="b"/>
            <a:pathLst>
              <a:path w="750570" h="321945">
                <a:moveTo>
                  <a:pt x="0" y="160735"/>
                </a:moveTo>
                <a:lnTo>
                  <a:pt x="23463" y="104649"/>
                </a:lnTo>
                <a:lnTo>
                  <a:pt x="88206" y="57175"/>
                </a:lnTo>
                <a:lnTo>
                  <a:pt x="133408" y="37802"/>
                </a:lnTo>
                <a:lnTo>
                  <a:pt x="185753" y="21945"/>
                </a:lnTo>
                <a:lnTo>
                  <a:pt x="244180" y="10055"/>
                </a:lnTo>
                <a:lnTo>
                  <a:pt x="307631" y="2589"/>
                </a:lnTo>
                <a:lnTo>
                  <a:pt x="375047" y="0"/>
                </a:lnTo>
                <a:lnTo>
                  <a:pt x="442462" y="2589"/>
                </a:lnTo>
                <a:lnTo>
                  <a:pt x="505913" y="10055"/>
                </a:lnTo>
                <a:lnTo>
                  <a:pt x="564340" y="21945"/>
                </a:lnTo>
                <a:lnTo>
                  <a:pt x="616685" y="37802"/>
                </a:lnTo>
                <a:lnTo>
                  <a:pt x="661888" y="57175"/>
                </a:lnTo>
                <a:lnTo>
                  <a:pt x="698889" y="79608"/>
                </a:lnTo>
                <a:lnTo>
                  <a:pt x="744051" y="131842"/>
                </a:lnTo>
                <a:lnTo>
                  <a:pt x="750094" y="160735"/>
                </a:lnTo>
                <a:lnTo>
                  <a:pt x="744051" y="189627"/>
                </a:lnTo>
                <a:lnTo>
                  <a:pt x="698889" y="241860"/>
                </a:lnTo>
                <a:lnTo>
                  <a:pt x="661888" y="264294"/>
                </a:lnTo>
                <a:lnTo>
                  <a:pt x="616685" y="283666"/>
                </a:lnTo>
                <a:lnTo>
                  <a:pt x="564340" y="299524"/>
                </a:lnTo>
                <a:lnTo>
                  <a:pt x="505913" y="311413"/>
                </a:lnTo>
                <a:lnTo>
                  <a:pt x="442462" y="318879"/>
                </a:lnTo>
                <a:lnTo>
                  <a:pt x="375047" y="321469"/>
                </a:lnTo>
                <a:lnTo>
                  <a:pt x="307631" y="318879"/>
                </a:lnTo>
                <a:lnTo>
                  <a:pt x="244180" y="311413"/>
                </a:lnTo>
                <a:lnTo>
                  <a:pt x="185753" y="299524"/>
                </a:lnTo>
                <a:lnTo>
                  <a:pt x="133408" y="283666"/>
                </a:lnTo>
                <a:lnTo>
                  <a:pt x="88206" y="264294"/>
                </a:lnTo>
                <a:lnTo>
                  <a:pt x="51204" y="241860"/>
                </a:lnTo>
                <a:lnTo>
                  <a:pt x="6042" y="189627"/>
                </a:lnTo>
                <a:lnTo>
                  <a:pt x="0" y="16073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65150" y="3200400"/>
            <a:ext cx="750570" cy="321945"/>
          </a:xfrm>
          <a:custGeom>
            <a:avLst/>
            <a:gdLst/>
            <a:ahLst/>
            <a:cxnLst/>
            <a:rect l="l" t="t" r="r" b="b"/>
            <a:pathLst>
              <a:path w="750570" h="321945">
                <a:moveTo>
                  <a:pt x="0" y="160735"/>
                </a:moveTo>
                <a:lnTo>
                  <a:pt x="23463" y="104649"/>
                </a:lnTo>
                <a:lnTo>
                  <a:pt x="88206" y="57175"/>
                </a:lnTo>
                <a:lnTo>
                  <a:pt x="133408" y="37802"/>
                </a:lnTo>
                <a:lnTo>
                  <a:pt x="185753" y="21945"/>
                </a:lnTo>
                <a:lnTo>
                  <a:pt x="244180" y="10055"/>
                </a:lnTo>
                <a:lnTo>
                  <a:pt x="307631" y="2589"/>
                </a:lnTo>
                <a:lnTo>
                  <a:pt x="375047" y="0"/>
                </a:lnTo>
                <a:lnTo>
                  <a:pt x="442462" y="2589"/>
                </a:lnTo>
                <a:lnTo>
                  <a:pt x="505913" y="10055"/>
                </a:lnTo>
                <a:lnTo>
                  <a:pt x="564340" y="21945"/>
                </a:lnTo>
                <a:lnTo>
                  <a:pt x="616685" y="37802"/>
                </a:lnTo>
                <a:lnTo>
                  <a:pt x="661888" y="57175"/>
                </a:lnTo>
                <a:lnTo>
                  <a:pt x="698889" y="79608"/>
                </a:lnTo>
                <a:lnTo>
                  <a:pt x="744051" y="131842"/>
                </a:lnTo>
                <a:lnTo>
                  <a:pt x="750094" y="160735"/>
                </a:lnTo>
                <a:lnTo>
                  <a:pt x="744051" y="189627"/>
                </a:lnTo>
                <a:lnTo>
                  <a:pt x="698889" y="241860"/>
                </a:lnTo>
                <a:lnTo>
                  <a:pt x="661888" y="264294"/>
                </a:lnTo>
                <a:lnTo>
                  <a:pt x="616685" y="283666"/>
                </a:lnTo>
                <a:lnTo>
                  <a:pt x="564340" y="299524"/>
                </a:lnTo>
                <a:lnTo>
                  <a:pt x="505913" y="311413"/>
                </a:lnTo>
                <a:lnTo>
                  <a:pt x="442462" y="318879"/>
                </a:lnTo>
                <a:lnTo>
                  <a:pt x="375047" y="321469"/>
                </a:lnTo>
                <a:lnTo>
                  <a:pt x="307631" y="318879"/>
                </a:lnTo>
                <a:lnTo>
                  <a:pt x="244180" y="311413"/>
                </a:lnTo>
                <a:lnTo>
                  <a:pt x="185753" y="299524"/>
                </a:lnTo>
                <a:lnTo>
                  <a:pt x="133408" y="283666"/>
                </a:lnTo>
                <a:lnTo>
                  <a:pt x="88206" y="264294"/>
                </a:lnTo>
                <a:lnTo>
                  <a:pt x="51204" y="241860"/>
                </a:lnTo>
                <a:lnTo>
                  <a:pt x="6042" y="189627"/>
                </a:lnTo>
                <a:lnTo>
                  <a:pt x="0" y="16073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9300" y="2878937"/>
            <a:ext cx="1943100" cy="321945"/>
          </a:xfrm>
          <a:custGeom>
            <a:avLst/>
            <a:gdLst/>
            <a:ahLst/>
            <a:cxnLst/>
            <a:rect l="l" t="t" r="r" b="b"/>
            <a:pathLst>
              <a:path w="1943100" h="321944">
                <a:moveTo>
                  <a:pt x="0" y="160735"/>
                </a:moveTo>
                <a:lnTo>
                  <a:pt x="25659" y="123879"/>
                </a:lnTo>
                <a:lnTo>
                  <a:pt x="69476" y="100929"/>
                </a:lnTo>
                <a:lnTo>
                  <a:pt x="132645" y="79608"/>
                </a:lnTo>
                <a:lnTo>
                  <a:pt x="170946" y="69648"/>
                </a:lnTo>
                <a:lnTo>
                  <a:pt x="213438" y="60203"/>
                </a:lnTo>
                <a:lnTo>
                  <a:pt x="259904" y="51308"/>
                </a:lnTo>
                <a:lnTo>
                  <a:pt x="310129" y="42999"/>
                </a:lnTo>
                <a:lnTo>
                  <a:pt x="363895" y="35311"/>
                </a:lnTo>
                <a:lnTo>
                  <a:pt x="420987" y="28281"/>
                </a:lnTo>
                <a:lnTo>
                  <a:pt x="481190" y="21945"/>
                </a:lnTo>
                <a:lnTo>
                  <a:pt x="544287" y="16337"/>
                </a:lnTo>
                <a:lnTo>
                  <a:pt x="610062" y="11494"/>
                </a:lnTo>
                <a:lnTo>
                  <a:pt x="678299" y="7451"/>
                </a:lnTo>
                <a:lnTo>
                  <a:pt x="748783" y="4245"/>
                </a:lnTo>
                <a:lnTo>
                  <a:pt x="821296" y="1910"/>
                </a:lnTo>
                <a:lnTo>
                  <a:pt x="895624" y="483"/>
                </a:lnTo>
                <a:lnTo>
                  <a:pt x="971550" y="0"/>
                </a:lnTo>
                <a:lnTo>
                  <a:pt x="1047476" y="483"/>
                </a:lnTo>
                <a:lnTo>
                  <a:pt x="1121804" y="1910"/>
                </a:lnTo>
                <a:lnTo>
                  <a:pt x="1194317" y="4245"/>
                </a:lnTo>
                <a:lnTo>
                  <a:pt x="1264800" y="7451"/>
                </a:lnTo>
                <a:lnTo>
                  <a:pt x="1333037" y="11494"/>
                </a:lnTo>
                <a:lnTo>
                  <a:pt x="1398812" y="16337"/>
                </a:lnTo>
                <a:lnTo>
                  <a:pt x="1461909" y="21945"/>
                </a:lnTo>
                <a:lnTo>
                  <a:pt x="1522112" y="28281"/>
                </a:lnTo>
                <a:lnTo>
                  <a:pt x="1579204" y="35311"/>
                </a:lnTo>
                <a:lnTo>
                  <a:pt x="1632971" y="42999"/>
                </a:lnTo>
                <a:lnTo>
                  <a:pt x="1683195" y="51308"/>
                </a:lnTo>
                <a:lnTo>
                  <a:pt x="1729661" y="60203"/>
                </a:lnTo>
                <a:lnTo>
                  <a:pt x="1772153" y="69648"/>
                </a:lnTo>
                <a:lnTo>
                  <a:pt x="1810455" y="79608"/>
                </a:lnTo>
                <a:lnTo>
                  <a:pt x="1873624" y="100929"/>
                </a:lnTo>
                <a:lnTo>
                  <a:pt x="1917441" y="123879"/>
                </a:lnTo>
                <a:lnTo>
                  <a:pt x="1943101" y="160735"/>
                </a:lnTo>
                <a:lnTo>
                  <a:pt x="1940178" y="173296"/>
                </a:lnTo>
                <a:lnTo>
                  <a:pt x="1898060" y="209250"/>
                </a:lnTo>
                <a:lnTo>
                  <a:pt x="1844351" y="231421"/>
                </a:lnTo>
                <a:lnTo>
                  <a:pt x="1772153" y="251820"/>
                </a:lnTo>
                <a:lnTo>
                  <a:pt x="1729661" y="261266"/>
                </a:lnTo>
                <a:lnTo>
                  <a:pt x="1683195" y="270161"/>
                </a:lnTo>
                <a:lnTo>
                  <a:pt x="1632971" y="278470"/>
                </a:lnTo>
                <a:lnTo>
                  <a:pt x="1579204" y="286157"/>
                </a:lnTo>
                <a:lnTo>
                  <a:pt x="1522112" y="293187"/>
                </a:lnTo>
                <a:lnTo>
                  <a:pt x="1461909" y="299524"/>
                </a:lnTo>
                <a:lnTo>
                  <a:pt x="1398812" y="305131"/>
                </a:lnTo>
                <a:lnTo>
                  <a:pt x="1333037" y="309975"/>
                </a:lnTo>
                <a:lnTo>
                  <a:pt x="1264800" y="314017"/>
                </a:lnTo>
                <a:lnTo>
                  <a:pt x="1194317" y="317224"/>
                </a:lnTo>
                <a:lnTo>
                  <a:pt x="1121804" y="319558"/>
                </a:lnTo>
                <a:lnTo>
                  <a:pt x="1047476" y="320985"/>
                </a:lnTo>
                <a:lnTo>
                  <a:pt x="971550" y="321469"/>
                </a:lnTo>
                <a:lnTo>
                  <a:pt x="895624" y="320985"/>
                </a:lnTo>
                <a:lnTo>
                  <a:pt x="821296" y="319558"/>
                </a:lnTo>
                <a:lnTo>
                  <a:pt x="748783" y="317224"/>
                </a:lnTo>
                <a:lnTo>
                  <a:pt x="678299" y="314017"/>
                </a:lnTo>
                <a:lnTo>
                  <a:pt x="610062" y="309975"/>
                </a:lnTo>
                <a:lnTo>
                  <a:pt x="544287" y="305131"/>
                </a:lnTo>
                <a:lnTo>
                  <a:pt x="481190" y="299524"/>
                </a:lnTo>
                <a:lnTo>
                  <a:pt x="420987" y="293187"/>
                </a:lnTo>
                <a:lnTo>
                  <a:pt x="363895" y="286157"/>
                </a:lnTo>
                <a:lnTo>
                  <a:pt x="310129" y="278470"/>
                </a:lnTo>
                <a:lnTo>
                  <a:pt x="259904" y="270161"/>
                </a:lnTo>
                <a:lnTo>
                  <a:pt x="213438" y="261266"/>
                </a:lnTo>
                <a:lnTo>
                  <a:pt x="170946" y="251820"/>
                </a:lnTo>
                <a:lnTo>
                  <a:pt x="132645" y="241860"/>
                </a:lnTo>
                <a:lnTo>
                  <a:pt x="69476" y="220540"/>
                </a:lnTo>
                <a:lnTo>
                  <a:pt x="25659" y="197589"/>
                </a:lnTo>
                <a:lnTo>
                  <a:pt x="0" y="16073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86050" y="3200400"/>
            <a:ext cx="750570" cy="321945"/>
          </a:xfrm>
          <a:custGeom>
            <a:avLst/>
            <a:gdLst/>
            <a:ahLst/>
            <a:cxnLst/>
            <a:rect l="l" t="t" r="r" b="b"/>
            <a:pathLst>
              <a:path w="750570" h="321945">
                <a:moveTo>
                  <a:pt x="0" y="160735"/>
                </a:moveTo>
                <a:lnTo>
                  <a:pt x="23463" y="104649"/>
                </a:lnTo>
                <a:lnTo>
                  <a:pt x="88206" y="57175"/>
                </a:lnTo>
                <a:lnTo>
                  <a:pt x="133408" y="37802"/>
                </a:lnTo>
                <a:lnTo>
                  <a:pt x="185753" y="21945"/>
                </a:lnTo>
                <a:lnTo>
                  <a:pt x="244180" y="10055"/>
                </a:lnTo>
                <a:lnTo>
                  <a:pt x="307631" y="2589"/>
                </a:lnTo>
                <a:lnTo>
                  <a:pt x="375047" y="0"/>
                </a:lnTo>
                <a:lnTo>
                  <a:pt x="442462" y="2589"/>
                </a:lnTo>
                <a:lnTo>
                  <a:pt x="505913" y="10055"/>
                </a:lnTo>
                <a:lnTo>
                  <a:pt x="564340" y="21945"/>
                </a:lnTo>
                <a:lnTo>
                  <a:pt x="616685" y="37802"/>
                </a:lnTo>
                <a:lnTo>
                  <a:pt x="661888" y="57175"/>
                </a:lnTo>
                <a:lnTo>
                  <a:pt x="698889" y="79608"/>
                </a:lnTo>
                <a:lnTo>
                  <a:pt x="744051" y="131842"/>
                </a:lnTo>
                <a:lnTo>
                  <a:pt x="750094" y="160735"/>
                </a:lnTo>
                <a:lnTo>
                  <a:pt x="744051" y="189627"/>
                </a:lnTo>
                <a:lnTo>
                  <a:pt x="698889" y="241860"/>
                </a:lnTo>
                <a:lnTo>
                  <a:pt x="661888" y="264294"/>
                </a:lnTo>
                <a:lnTo>
                  <a:pt x="616685" y="283666"/>
                </a:lnTo>
                <a:lnTo>
                  <a:pt x="564340" y="299524"/>
                </a:lnTo>
                <a:lnTo>
                  <a:pt x="505913" y="311413"/>
                </a:lnTo>
                <a:lnTo>
                  <a:pt x="442462" y="318879"/>
                </a:lnTo>
                <a:lnTo>
                  <a:pt x="375047" y="321469"/>
                </a:lnTo>
                <a:lnTo>
                  <a:pt x="307631" y="318879"/>
                </a:lnTo>
                <a:lnTo>
                  <a:pt x="244180" y="311413"/>
                </a:lnTo>
                <a:lnTo>
                  <a:pt x="185753" y="299524"/>
                </a:lnTo>
                <a:lnTo>
                  <a:pt x="133408" y="283666"/>
                </a:lnTo>
                <a:lnTo>
                  <a:pt x="88206" y="264294"/>
                </a:lnTo>
                <a:lnTo>
                  <a:pt x="51204" y="241860"/>
                </a:lnTo>
                <a:lnTo>
                  <a:pt x="6042" y="189627"/>
                </a:lnTo>
                <a:lnTo>
                  <a:pt x="0" y="16073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57900" y="1828800"/>
            <a:ext cx="857250" cy="252095"/>
          </a:xfrm>
          <a:prstGeom prst="rect">
            <a:avLst/>
          </a:prstGeom>
          <a:solidFill>
            <a:srgbClr val="FFFF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67310">
              <a:lnSpc>
                <a:spcPct val="100000"/>
              </a:lnSpc>
              <a:spcBef>
                <a:spcPts val="260"/>
              </a:spcBef>
            </a:pPr>
            <a:r>
              <a:rPr sz="1200" b="1" spc="-105" dirty="0">
                <a:latin typeface="Georgia"/>
                <a:cs typeface="Georgia"/>
              </a:rPr>
              <a:t>d.f. </a:t>
            </a:r>
            <a:r>
              <a:rPr sz="1200" b="1" spc="-135" dirty="0">
                <a:latin typeface="Georgia"/>
                <a:cs typeface="Georgia"/>
              </a:rPr>
              <a:t>= </a:t>
            </a:r>
            <a:r>
              <a:rPr sz="1200" b="1" spc="-105" dirty="0">
                <a:latin typeface="Georgia"/>
                <a:cs typeface="Georgia"/>
              </a:rPr>
              <a:t>n </a:t>
            </a:r>
            <a:r>
              <a:rPr sz="1200" b="1" spc="-55" dirty="0">
                <a:latin typeface="Georgia"/>
                <a:cs typeface="Georgia"/>
              </a:rPr>
              <a:t>- </a:t>
            </a:r>
            <a:r>
              <a:rPr sz="1200" b="1" spc="-45" dirty="0">
                <a:latin typeface="Georgia"/>
                <a:cs typeface="Georgia"/>
              </a:rPr>
              <a:t>2</a:t>
            </a:r>
            <a:endParaRPr sz="1200">
              <a:latin typeface="Georgia"/>
              <a:cs typeface="Georgi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62160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Regression Analysis for</a:t>
            </a:r>
            <a:r>
              <a:rPr sz="2500" b="0" spc="25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Description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414462" y="1085850"/>
          <a:ext cx="6315075" cy="920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5850"/>
                <a:gridCol w="914400"/>
                <a:gridCol w="1085850"/>
                <a:gridCol w="742950"/>
                <a:gridCol w="661035"/>
                <a:gridCol w="939800"/>
                <a:gridCol w="857885"/>
              </a:tblGrid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432434" marR="74930" indent="-321945">
                        <a:lnSpc>
                          <a:spcPts val="1300"/>
                        </a:lnSpc>
                        <a:spcBef>
                          <a:spcPts val="390"/>
                        </a:spcBef>
                      </a:pPr>
                      <a:r>
                        <a:rPr sz="1100" b="1" i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oe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ff</a:t>
                      </a:r>
                      <a:r>
                        <a:rPr sz="1100" b="1" i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100" b="1" i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ent  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86080" marR="217804" indent="-132715">
                        <a:lnSpc>
                          <a:spcPts val="1300"/>
                        </a:lnSpc>
                        <a:spcBef>
                          <a:spcPts val="390"/>
                        </a:spcBef>
                      </a:pPr>
                      <a:r>
                        <a:rPr sz="1100" b="1" i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anda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d  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Error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21145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i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100" b="1" i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spc="-5" dirty="0">
                          <a:latin typeface="Arial"/>
                          <a:cs typeface="Arial"/>
                        </a:rPr>
                        <a:t>Stat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588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i="1" spc="-5" dirty="0">
                          <a:latin typeface="Arial"/>
                          <a:cs typeface="Arial"/>
                        </a:rPr>
                        <a:t>P-value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100" b="1" i="1" spc="-5" dirty="0">
                          <a:latin typeface="Arial"/>
                          <a:cs typeface="Arial"/>
                        </a:rPr>
                        <a:t>Lower</a:t>
                      </a:r>
                      <a:r>
                        <a:rPr sz="1100" b="1" i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95%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302260" marR="205104" indent="-62865">
                        <a:lnSpc>
                          <a:spcPts val="1300"/>
                        </a:lnSpc>
                        <a:spcBef>
                          <a:spcPts val="390"/>
                        </a:spcBef>
                      </a:pPr>
                      <a:r>
                        <a:rPr sz="1100" b="1" i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100" b="1" i="1" dirty="0">
                          <a:latin typeface="Arial"/>
                          <a:cs typeface="Arial"/>
                        </a:rPr>
                        <a:t>pper  95%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40029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Intercept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98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24833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58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03348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1.69296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0.12892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35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57720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232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07386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  <a:tr h="240029">
                <a:tc>
                  <a:txBody>
                    <a:bodyPr/>
                    <a:lstStyle/>
                    <a:p>
                      <a:pPr marL="825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Square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Feet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10977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03297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3.32938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0.01039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762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03374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R="48895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b="1" spc="-10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18580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6050750" y="1464475"/>
            <a:ext cx="750570" cy="321945"/>
          </a:xfrm>
          <a:custGeom>
            <a:avLst/>
            <a:gdLst/>
            <a:ahLst/>
            <a:cxnLst/>
            <a:rect l="l" t="t" r="r" b="b"/>
            <a:pathLst>
              <a:path w="750570" h="321944">
                <a:moveTo>
                  <a:pt x="0" y="160735"/>
                </a:moveTo>
                <a:lnTo>
                  <a:pt x="23463" y="104649"/>
                </a:lnTo>
                <a:lnTo>
                  <a:pt x="88206" y="57175"/>
                </a:lnTo>
                <a:lnTo>
                  <a:pt x="133408" y="37802"/>
                </a:lnTo>
                <a:lnTo>
                  <a:pt x="185753" y="21945"/>
                </a:lnTo>
                <a:lnTo>
                  <a:pt x="244180" y="10055"/>
                </a:lnTo>
                <a:lnTo>
                  <a:pt x="307631" y="2589"/>
                </a:lnTo>
                <a:lnTo>
                  <a:pt x="375047" y="0"/>
                </a:lnTo>
                <a:lnTo>
                  <a:pt x="442462" y="2589"/>
                </a:lnTo>
                <a:lnTo>
                  <a:pt x="505913" y="10055"/>
                </a:lnTo>
                <a:lnTo>
                  <a:pt x="564340" y="21945"/>
                </a:lnTo>
                <a:lnTo>
                  <a:pt x="616685" y="37802"/>
                </a:lnTo>
                <a:lnTo>
                  <a:pt x="661888" y="57175"/>
                </a:lnTo>
                <a:lnTo>
                  <a:pt x="698889" y="79608"/>
                </a:lnTo>
                <a:lnTo>
                  <a:pt x="744051" y="131842"/>
                </a:lnTo>
                <a:lnTo>
                  <a:pt x="750094" y="160735"/>
                </a:lnTo>
                <a:lnTo>
                  <a:pt x="744051" y="189627"/>
                </a:lnTo>
                <a:lnTo>
                  <a:pt x="698889" y="241860"/>
                </a:lnTo>
                <a:lnTo>
                  <a:pt x="661888" y="264294"/>
                </a:lnTo>
                <a:lnTo>
                  <a:pt x="616685" y="283666"/>
                </a:lnTo>
                <a:lnTo>
                  <a:pt x="564340" y="299524"/>
                </a:lnTo>
                <a:lnTo>
                  <a:pt x="505913" y="311413"/>
                </a:lnTo>
                <a:lnTo>
                  <a:pt x="442462" y="318879"/>
                </a:lnTo>
                <a:lnTo>
                  <a:pt x="375047" y="321469"/>
                </a:lnTo>
                <a:lnTo>
                  <a:pt x="307631" y="318879"/>
                </a:lnTo>
                <a:lnTo>
                  <a:pt x="244180" y="311413"/>
                </a:lnTo>
                <a:lnTo>
                  <a:pt x="185753" y="299524"/>
                </a:lnTo>
                <a:lnTo>
                  <a:pt x="133408" y="283666"/>
                </a:lnTo>
                <a:lnTo>
                  <a:pt x="88206" y="264294"/>
                </a:lnTo>
                <a:lnTo>
                  <a:pt x="51204" y="241860"/>
                </a:lnTo>
                <a:lnTo>
                  <a:pt x="6042" y="189627"/>
                </a:lnTo>
                <a:lnTo>
                  <a:pt x="0" y="16073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37552" y="1485900"/>
            <a:ext cx="750570" cy="321945"/>
          </a:xfrm>
          <a:custGeom>
            <a:avLst/>
            <a:gdLst/>
            <a:ahLst/>
            <a:cxnLst/>
            <a:rect l="l" t="t" r="r" b="b"/>
            <a:pathLst>
              <a:path w="750570" h="321944">
                <a:moveTo>
                  <a:pt x="0" y="160735"/>
                </a:moveTo>
                <a:lnTo>
                  <a:pt x="23463" y="104649"/>
                </a:lnTo>
                <a:lnTo>
                  <a:pt x="88206" y="57175"/>
                </a:lnTo>
                <a:lnTo>
                  <a:pt x="133408" y="37802"/>
                </a:lnTo>
                <a:lnTo>
                  <a:pt x="185753" y="21945"/>
                </a:lnTo>
                <a:lnTo>
                  <a:pt x="244180" y="10055"/>
                </a:lnTo>
                <a:lnTo>
                  <a:pt x="307631" y="2589"/>
                </a:lnTo>
                <a:lnTo>
                  <a:pt x="375047" y="0"/>
                </a:lnTo>
                <a:lnTo>
                  <a:pt x="442462" y="2589"/>
                </a:lnTo>
                <a:lnTo>
                  <a:pt x="505913" y="10055"/>
                </a:lnTo>
                <a:lnTo>
                  <a:pt x="564340" y="21945"/>
                </a:lnTo>
                <a:lnTo>
                  <a:pt x="616685" y="37802"/>
                </a:lnTo>
                <a:lnTo>
                  <a:pt x="661888" y="57175"/>
                </a:lnTo>
                <a:lnTo>
                  <a:pt x="698889" y="79608"/>
                </a:lnTo>
                <a:lnTo>
                  <a:pt x="744051" y="131842"/>
                </a:lnTo>
                <a:lnTo>
                  <a:pt x="750094" y="160735"/>
                </a:lnTo>
                <a:lnTo>
                  <a:pt x="744051" y="189627"/>
                </a:lnTo>
                <a:lnTo>
                  <a:pt x="698889" y="241860"/>
                </a:lnTo>
                <a:lnTo>
                  <a:pt x="661888" y="264294"/>
                </a:lnTo>
                <a:lnTo>
                  <a:pt x="616685" y="283666"/>
                </a:lnTo>
                <a:lnTo>
                  <a:pt x="564340" y="299524"/>
                </a:lnTo>
                <a:lnTo>
                  <a:pt x="505913" y="311413"/>
                </a:lnTo>
                <a:lnTo>
                  <a:pt x="442462" y="318879"/>
                </a:lnTo>
                <a:lnTo>
                  <a:pt x="375047" y="321469"/>
                </a:lnTo>
                <a:lnTo>
                  <a:pt x="307631" y="318879"/>
                </a:lnTo>
                <a:lnTo>
                  <a:pt x="244180" y="311413"/>
                </a:lnTo>
                <a:lnTo>
                  <a:pt x="185753" y="299524"/>
                </a:lnTo>
                <a:lnTo>
                  <a:pt x="133408" y="283666"/>
                </a:lnTo>
                <a:lnTo>
                  <a:pt x="88206" y="264294"/>
                </a:lnTo>
                <a:lnTo>
                  <a:pt x="51204" y="241860"/>
                </a:lnTo>
                <a:lnTo>
                  <a:pt x="6042" y="189627"/>
                </a:lnTo>
                <a:lnTo>
                  <a:pt x="0" y="16073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29300" y="1143000"/>
            <a:ext cx="1943100" cy="321945"/>
          </a:xfrm>
          <a:custGeom>
            <a:avLst/>
            <a:gdLst/>
            <a:ahLst/>
            <a:cxnLst/>
            <a:rect l="l" t="t" r="r" b="b"/>
            <a:pathLst>
              <a:path w="1943100" h="321944">
                <a:moveTo>
                  <a:pt x="0" y="160735"/>
                </a:moveTo>
                <a:lnTo>
                  <a:pt x="25659" y="123879"/>
                </a:lnTo>
                <a:lnTo>
                  <a:pt x="69476" y="100929"/>
                </a:lnTo>
                <a:lnTo>
                  <a:pt x="132645" y="79608"/>
                </a:lnTo>
                <a:lnTo>
                  <a:pt x="170946" y="69648"/>
                </a:lnTo>
                <a:lnTo>
                  <a:pt x="213438" y="60203"/>
                </a:lnTo>
                <a:lnTo>
                  <a:pt x="259904" y="51308"/>
                </a:lnTo>
                <a:lnTo>
                  <a:pt x="310129" y="42999"/>
                </a:lnTo>
                <a:lnTo>
                  <a:pt x="363895" y="35311"/>
                </a:lnTo>
                <a:lnTo>
                  <a:pt x="420987" y="28281"/>
                </a:lnTo>
                <a:lnTo>
                  <a:pt x="481190" y="21945"/>
                </a:lnTo>
                <a:lnTo>
                  <a:pt x="544287" y="16337"/>
                </a:lnTo>
                <a:lnTo>
                  <a:pt x="610062" y="11494"/>
                </a:lnTo>
                <a:lnTo>
                  <a:pt x="678299" y="7451"/>
                </a:lnTo>
                <a:lnTo>
                  <a:pt x="748783" y="4245"/>
                </a:lnTo>
                <a:lnTo>
                  <a:pt x="821296" y="1910"/>
                </a:lnTo>
                <a:lnTo>
                  <a:pt x="895624" y="483"/>
                </a:lnTo>
                <a:lnTo>
                  <a:pt x="971550" y="0"/>
                </a:lnTo>
                <a:lnTo>
                  <a:pt x="1047476" y="483"/>
                </a:lnTo>
                <a:lnTo>
                  <a:pt x="1121804" y="1910"/>
                </a:lnTo>
                <a:lnTo>
                  <a:pt x="1194317" y="4245"/>
                </a:lnTo>
                <a:lnTo>
                  <a:pt x="1264800" y="7451"/>
                </a:lnTo>
                <a:lnTo>
                  <a:pt x="1333037" y="11494"/>
                </a:lnTo>
                <a:lnTo>
                  <a:pt x="1398812" y="16337"/>
                </a:lnTo>
                <a:lnTo>
                  <a:pt x="1461909" y="21945"/>
                </a:lnTo>
                <a:lnTo>
                  <a:pt x="1522112" y="28281"/>
                </a:lnTo>
                <a:lnTo>
                  <a:pt x="1579204" y="35311"/>
                </a:lnTo>
                <a:lnTo>
                  <a:pt x="1632971" y="42999"/>
                </a:lnTo>
                <a:lnTo>
                  <a:pt x="1683195" y="51308"/>
                </a:lnTo>
                <a:lnTo>
                  <a:pt x="1729661" y="60203"/>
                </a:lnTo>
                <a:lnTo>
                  <a:pt x="1772153" y="69648"/>
                </a:lnTo>
                <a:lnTo>
                  <a:pt x="1810455" y="79608"/>
                </a:lnTo>
                <a:lnTo>
                  <a:pt x="1873624" y="100929"/>
                </a:lnTo>
                <a:lnTo>
                  <a:pt x="1917441" y="123879"/>
                </a:lnTo>
                <a:lnTo>
                  <a:pt x="1943101" y="160735"/>
                </a:lnTo>
                <a:lnTo>
                  <a:pt x="1940178" y="173296"/>
                </a:lnTo>
                <a:lnTo>
                  <a:pt x="1898060" y="209250"/>
                </a:lnTo>
                <a:lnTo>
                  <a:pt x="1844351" y="231421"/>
                </a:lnTo>
                <a:lnTo>
                  <a:pt x="1772153" y="251820"/>
                </a:lnTo>
                <a:lnTo>
                  <a:pt x="1729661" y="261266"/>
                </a:lnTo>
                <a:lnTo>
                  <a:pt x="1683195" y="270161"/>
                </a:lnTo>
                <a:lnTo>
                  <a:pt x="1632971" y="278470"/>
                </a:lnTo>
                <a:lnTo>
                  <a:pt x="1579204" y="286157"/>
                </a:lnTo>
                <a:lnTo>
                  <a:pt x="1522112" y="293187"/>
                </a:lnTo>
                <a:lnTo>
                  <a:pt x="1461909" y="299524"/>
                </a:lnTo>
                <a:lnTo>
                  <a:pt x="1398812" y="305131"/>
                </a:lnTo>
                <a:lnTo>
                  <a:pt x="1333037" y="309975"/>
                </a:lnTo>
                <a:lnTo>
                  <a:pt x="1264800" y="314017"/>
                </a:lnTo>
                <a:lnTo>
                  <a:pt x="1194317" y="317224"/>
                </a:lnTo>
                <a:lnTo>
                  <a:pt x="1121804" y="319558"/>
                </a:lnTo>
                <a:lnTo>
                  <a:pt x="1047476" y="320985"/>
                </a:lnTo>
                <a:lnTo>
                  <a:pt x="971550" y="321469"/>
                </a:lnTo>
                <a:lnTo>
                  <a:pt x="895624" y="320985"/>
                </a:lnTo>
                <a:lnTo>
                  <a:pt x="821296" y="319558"/>
                </a:lnTo>
                <a:lnTo>
                  <a:pt x="748783" y="317224"/>
                </a:lnTo>
                <a:lnTo>
                  <a:pt x="678299" y="314017"/>
                </a:lnTo>
                <a:lnTo>
                  <a:pt x="610062" y="309975"/>
                </a:lnTo>
                <a:lnTo>
                  <a:pt x="544287" y="305131"/>
                </a:lnTo>
                <a:lnTo>
                  <a:pt x="481190" y="299524"/>
                </a:lnTo>
                <a:lnTo>
                  <a:pt x="420987" y="293187"/>
                </a:lnTo>
                <a:lnTo>
                  <a:pt x="363895" y="286157"/>
                </a:lnTo>
                <a:lnTo>
                  <a:pt x="310129" y="278470"/>
                </a:lnTo>
                <a:lnTo>
                  <a:pt x="259904" y="270161"/>
                </a:lnTo>
                <a:lnTo>
                  <a:pt x="213438" y="261266"/>
                </a:lnTo>
                <a:lnTo>
                  <a:pt x="170946" y="251820"/>
                </a:lnTo>
                <a:lnTo>
                  <a:pt x="132645" y="241860"/>
                </a:lnTo>
                <a:lnTo>
                  <a:pt x="69476" y="220540"/>
                </a:lnTo>
                <a:lnTo>
                  <a:pt x="25659" y="197589"/>
                </a:lnTo>
                <a:lnTo>
                  <a:pt x="0" y="16073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43200" y="1485900"/>
            <a:ext cx="750570" cy="321945"/>
          </a:xfrm>
          <a:custGeom>
            <a:avLst/>
            <a:gdLst/>
            <a:ahLst/>
            <a:cxnLst/>
            <a:rect l="l" t="t" r="r" b="b"/>
            <a:pathLst>
              <a:path w="750570" h="321944">
                <a:moveTo>
                  <a:pt x="0" y="160735"/>
                </a:moveTo>
                <a:lnTo>
                  <a:pt x="23463" y="104649"/>
                </a:lnTo>
                <a:lnTo>
                  <a:pt x="88206" y="57175"/>
                </a:lnTo>
                <a:lnTo>
                  <a:pt x="133408" y="37802"/>
                </a:lnTo>
                <a:lnTo>
                  <a:pt x="185753" y="21945"/>
                </a:lnTo>
                <a:lnTo>
                  <a:pt x="244180" y="10055"/>
                </a:lnTo>
                <a:lnTo>
                  <a:pt x="307631" y="2589"/>
                </a:lnTo>
                <a:lnTo>
                  <a:pt x="375047" y="0"/>
                </a:lnTo>
                <a:lnTo>
                  <a:pt x="442462" y="2589"/>
                </a:lnTo>
                <a:lnTo>
                  <a:pt x="505913" y="10055"/>
                </a:lnTo>
                <a:lnTo>
                  <a:pt x="564340" y="21945"/>
                </a:lnTo>
                <a:lnTo>
                  <a:pt x="616685" y="37802"/>
                </a:lnTo>
                <a:lnTo>
                  <a:pt x="661888" y="57175"/>
                </a:lnTo>
                <a:lnTo>
                  <a:pt x="698889" y="79608"/>
                </a:lnTo>
                <a:lnTo>
                  <a:pt x="744051" y="131842"/>
                </a:lnTo>
                <a:lnTo>
                  <a:pt x="750094" y="160735"/>
                </a:lnTo>
                <a:lnTo>
                  <a:pt x="744051" y="189627"/>
                </a:lnTo>
                <a:lnTo>
                  <a:pt x="698889" y="241860"/>
                </a:lnTo>
                <a:lnTo>
                  <a:pt x="661888" y="264294"/>
                </a:lnTo>
                <a:lnTo>
                  <a:pt x="616685" y="283666"/>
                </a:lnTo>
                <a:lnTo>
                  <a:pt x="564340" y="299524"/>
                </a:lnTo>
                <a:lnTo>
                  <a:pt x="505913" y="311413"/>
                </a:lnTo>
                <a:lnTo>
                  <a:pt x="442462" y="318879"/>
                </a:lnTo>
                <a:lnTo>
                  <a:pt x="375047" y="321469"/>
                </a:lnTo>
                <a:lnTo>
                  <a:pt x="307631" y="318879"/>
                </a:lnTo>
                <a:lnTo>
                  <a:pt x="244180" y="311413"/>
                </a:lnTo>
                <a:lnTo>
                  <a:pt x="185753" y="299524"/>
                </a:lnTo>
                <a:lnTo>
                  <a:pt x="133408" y="283666"/>
                </a:lnTo>
                <a:lnTo>
                  <a:pt x="88206" y="264294"/>
                </a:lnTo>
                <a:lnTo>
                  <a:pt x="51204" y="241860"/>
                </a:lnTo>
                <a:lnTo>
                  <a:pt x="6042" y="189627"/>
                </a:lnTo>
                <a:lnTo>
                  <a:pt x="0" y="16073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48268" y="2192527"/>
            <a:ext cx="5006975" cy="17202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 marR="146050">
              <a:lnSpc>
                <a:spcPct val="100000"/>
              </a:lnSpc>
              <a:spcBef>
                <a:spcPts val="100"/>
              </a:spcBef>
            </a:pPr>
            <a:r>
              <a:rPr sz="1500" spc="-40" dirty="0">
                <a:latin typeface="Georgia"/>
                <a:cs typeface="Georgia"/>
              </a:rPr>
              <a:t>Since </a:t>
            </a:r>
            <a:r>
              <a:rPr sz="1500" spc="-20" dirty="0">
                <a:latin typeface="Georgia"/>
                <a:cs typeface="Georgia"/>
              </a:rPr>
              <a:t>the </a:t>
            </a:r>
            <a:r>
              <a:rPr sz="1500" spc="-30" dirty="0">
                <a:latin typeface="Georgia"/>
                <a:cs typeface="Georgia"/>
              </a:rPr>
              <a:t>units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20" dirty="0">
                <a:latin typeface="Georgia"/>
                <a:cs typeface="Georgia"/>
              </a:rPr>
              <a:t>the house </a:t>
            </a:r>
            <a:r>
              <a:rPr sz="1500" spc="-15" dirty="0">
                <a:latin typeface="Georgia"/>
                <a:cs typeface="Georgia"/>
              </a:rPr>
              <a:t>price variable </a:t>
            </a:r>
            <a:r>
              <a:rPr sz="1500" spc="-20" dirty="0">
                <a:latin typeface="Georgia"/>
                <a:cs typeface="Georgia"/>
              </a:rPr>
              <a:t>is </a:t>
            </a:r>
            <a:r>
              <a:rPr sz="1500" spc="-55" dirty="0">
                <a:latin typeface="Georgia"/>
                <a:cs typeface="Georgia"/>
              </a:rPr>
              <a:t>$1000s, </a:t>
            </a:r>
            <a:r>
              <a:rPr sz="1500" spc="30" dirty="0">
                <a:latin typeface="Georgia"/>
                <a:cs typeface="Georgia"/>
              </a:rPr>
              <a:t>we </a:t>
            </a:r>
            <a:r>
              <a:rPr sz="1500" spc="-5" dirty="0">
                <a:latin typeface="Georgia"/>
                <a:cs typeface="Georgia"/>
              </a:rPr>
              <a:t>are  </a:t>
            </a:r>
            <a:r>
              <a:rPr sz="1500" spc="35" dirty="0">
                <a:latin typeface="Georgia"/>
                <a:cs typeface="Georgia"/>
              </a:rPr>
              <a:t>95% </a:t>
            </a:r>
            <a:r>
              <a:rPr sz="1500" spc="-30" dirty="0">
                <a:latin typeface="Georgia"/>
                <a:cs typeface="Georgia"/>
              </a:rPr>
              <a:t>confident </a:t>
            </a:r>
            <a:r>
              <a:rPr sz="1500" spc="-25" dirty="0">
                <a:latin typeface="Georgia"/>
                <a:cs typeface="Georgia"/>
              </a:rPr>
              <a:t>that </a:t>
            </a:r>
            <a:r>
              <a:rPr sz="1500" spc="-20" dirty="0">
                <a:latin typeface="Georgia"/>
                <a:cs typeface="Georgia"/>
              </a:rPr>
              <a:t>the </a:t>
            </a:r>
            <a:r>
              <a:rPr sz="1500" spc="-5" dirty="0">
                <a:latin typeface="Georgia"/>
                <a:cs typeface="Georgia"/>
              </a:rPr>
              <a:t>average </a:t>
            </a:r>
            <a:r>
              <a:rPr sz="1500" spc="-30" dirty="0">
                <a:latin typeface="Georgia"/>
                <a:cs typeface="Georgia"/>
              </a:rPr>
              <a:t>impact </a:t>
            </a:r>
            <a:r>
              <a:rPr sz="1500" spc="-35" dirty="0">
                <a:latin typeface="Georgia"/>
                <a:cs typeface="Georgia"/>
              </a:rPr>
              <a:t>on </a:t>
            </a:r>
            <a:r>
              <a:rPr sz="1500" spc="-10" dirty="0">
                <a:latin typeface="Georgia"/>
                <a:cs typeface="Georgia"/>
              </a:rPr>
              <a:t>sales </a:t>
            </a:r>
            <a:r>
              <a:rPr sz="1500" spc="-15" dirty="0">
                <a:latin typeface="Georgia"/>
                <a:cs typeface="Georgia"/>
              </a:rPr>
              <a:t>price </a:t>
            </a:r>
            <a:r>
              <a:rPr sz="1500" spc="-20" dirty="0">
                <a:latin typeface="Georgia"/>
                <a:cs typeface="Georgia"/>
              </a:rPr>
              <a:t>is  </a:t>
            </a:r>
            <a:r>
              <a:rPr sz="1500" dirty="0">
                <a:latin typeface="Georgia"/>
                <a:cs typeface="Georgia"/>
              </a:rPr>
              <a:t>between </a:t>
            </a:r>
            <a:r>
              <a:rPr sz="1500" spc="-50" dirty="0">
                <a:latin typeface="Georgia"/>
                <a:cs typeface="Georgia"/>
              </a:rPr>
              <a:t>$33.70 </a:t>
            </a:r>
            <a:r>
              <a:rPr sz="1500" spc="-35" dirty="0">
                <a:latin typeface="Georgia"/>
                <a:cs typeface="Georgia"/>
              </a:rPr>
              <a:t>and </a:t>
            </a:r>
            <a:r>
              <a:rPr sz="1500" spc="-45" dirty="0">
                <a:latin typeface="Georgia"/>
                <a:cs typeface="Georgia"/>
              </a:rPr>
              <a:t>$185.80 </a:t>
            </a:r>
            <a:r>
              <a:rPr sz="1500" spc="-5" dirty="0">
                <a:latin typeface="Georgia"/>
                <a:cs typeface="Georgia"/>
              </a:rPr>
              <a:t>per </a:t>
            </a:r>
            <a:r>
              <a:rPr sz="1500" spc="-10" dirty="0">
                <a:latin typeface="Georgia"/>
                <a:cs typeface="Georgia"/>
              </a:rPr>
              <a:t>square </a:t>
            </a:r>
            <a:r>
              <a:rPr sz="1500" spc="-20" dirty="0">
                <a:latin typeface="Georgia"/>
                <a:cs typeface="Georgia"/>
              </a:rPr>
              <a:t>foot </a:t>
            </a:r>
            <a:r>
              <a:rPr sz="1500" spc="-25" dirty="0">
                <a:latin typeface="Georgia"/>
                <a:cs typeface="Georgia"/>
              </a:rPr>
              <a:t>of </a:t>
            </a:r>
            <a:r>
              <a:rPr sz="1500" spc="-20" dirty="0">
                <a:latin typeface="Georgia"/>
                <a:cs typeface="Georgia"/>
              </a:rPr>
              <a:t>house</a:t>
            </a:r>
            <a:r>
              <a:rPr sz="1500" spc="-160" dirty="0">
                <a:latin typeface="Georgia"/>
                <a:cs typeface="Georgia"/>
              </a:rPr>
              <a:t> </a:t>
            </a:r>
            <a:r>
              <a:rPr sz="1500" dirty="0">
                <a:latin typeface="Georgia"/>
                <a:cs typeface="Georgia"/>
              </a:rPr>
              <a:t>size</a:t>
            </a:r>
            <a:endParaRPr sz="15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500" spc="-35" dirty="0">
                <a:latin typeface="Georgia"/>
                <a:cs typeface="Georgia"/>
              </a:rPr>
              <a:t>This </a:t>
            </a:r>
            <a:r>
              <a:rPr sz="1500" spc="35" dirty="0">
                <a:latin typeface="Georgia"/>
                <a:cs typeface="Georgia"/>
              </a:rPr>
              <a:t>95% </a:t>
            </a:r>
            <a:r>
              <a:rPr sz="1500" spc="-25" dirty="0">
                <a:latin typeface="Georgia"/>
                <a:cs typeface="Georgia"/>
              </a:rPr>
              <a:t>confidence </a:t>
            </a:r>
            <a:r>
              <a:rPr sz="1500" spc="-15" dirty="0">
                <a:latin typeface="Georgia"/>
                <a:cs typeface="Georgia"/>
              </a:rPr>
              <a:t>interval </a:t>
            </a:r>
            <a:r>
              <a:rPr sz="1500" spc="-10" dirty="0">
                <a:solidFill>
                  <a:srgbClr val="800080"/>
                </a:solidFill>
                <a:latin typeface="Georgia"/>
                <a:cs typeface="Georgia"/>
              </a:rPr>
              <a:t>does </a:t>
            </a:r>
            <a:r>
              <a:rPr sz="1500" spc="-25" dirty="0">
                <a:solidFill>
                  <a:srgbClr val="800080"/>
                </a:solidFill>
                <a:latin typeface="Georgia"/>
                <a:cs typeface="Georgia"/>
              </a:rPr>
              <a:t>not include</a:t>
            </a:r>
            <a:r>
              <a:rPr sz="1500" spc="-175" dirty="0">
                <a:solidFill>
                  <a:srgbClr val="800080"/>
                </a:solidFill>
                <a:latin typeface="Georgia"/>
                <a:cs typeface="Georgia"/>
              </a:rPr>
              <a:t> </a:t>
            </a:r>
            <a:r>
              <a:rPr sz="1500" spc="-100" dirty="0">
                <a:solidFill>
                  <a:srgbClr val="800080"/>
                </a:solidFill>
                <a:latin typeface="Georgia"/>
                <a:cs typeface="Georgia"/>
              </a:rPr>
              <a:t>0</a:t>
            </a:r>
            <a:r>
              <a:rPr sz="1500" spc="-100" dirty="0">
                <a:latin typeface="Georgia"/>
                <a:cs typeface="Georgia"/>
              </a:rPr>
              <a:t>.</a:t>
            </a:r>
            <a:endParaRPr sz="15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890"/>
              </a:spcBef>
            </a:pPr>
            <a:r>
              <a:rPr sz="1500" spc="-40" dirty="0">
                <a:solidFill>
                  <a:srgbClr val="800080"/>
                </a:solidFill>
                <a:latin typeface="Georgia"/>
                <a:cs typeface="Georgia"/>
              </a:rPr>
              <a:t>Conclusion: </a:t>
            </a:r>
            <a:r>
              <a:rPr sz="1500" spc="-15" dirty="0">
                <a:latin typeface="Georgia"/>
                <a:cs typeface="Georgia"/>
              </a:rPr>
              <a:t>There </a:t>
            </a:r>
            <a:r>
              <a:rPr sz="1500" spc="-20" dirty="0">
                <a:latin typeface="Georgia"/>
                <a:cs typeface="Georgia"/>
              </a:rPr>
              <a:t>is </a:t>
            </a:r>
            <a:r>
              <a:rPr sz="1500" spc="-25" dirty="0">
                <a:latin typeface="Georgia"/>
                <a:cs typeface="Georgia"/>
              </a:rPr>
              <a:t>a </a:t>
            </a:r>
            <a:r>
              <a:rPr sz="1500" spc="-30" dirty="0">
                <a:latin typeface="Georgia"/>
                <a:cs typeface="Georgia"/>
              </a:rPr>
              <a:t>significant </a:t>
            </a:r>
            <a:r>
              <a:rPr sz="1500" spc="-20" dirty="0">
                <a:latin typeface="Georgia"/>
                <a:cs typeface="Georgia"/>
              </a:rPr>
              <a:t>relationship </a:t>
            </a:r>
            <a:r>
              <a:rPr sz="1500" dirty="0">
                <a:latin typeface="Georgia"/>
                <a:cs typeface="Georgia"/>
              </a:rPr>
              <a:t>between </a:t>
            </a:r>
            <a:r>
              <a:rPr sz="1500" spc="-20" dirty="0">
                <a:latin typeface="Georgia"/>
                <a:cs typeface="Georgia"/>
              </a:rPr>
              <a:t>house  </a:t>
            </a:r>
            <a:r>
              <a:rPr sz="1500" spc="-15" dirty="0">
                <a:latin typeface="Georgia"/>
                <a:cs typeface="Georgia"/>
              </a:rPr>
              <a:t>price </a:t>
            </a:r>
            <a:r>
              <a:rPr sz="1500" spc="-35" dirty="0">
                <a:latin typeface="Georgia"/>
                <a:cs typeface="Georgia"/>
              </a:rPr>
              <a:t>and </a:t>
            </a:r>
            <a:r>
              <a:rPr sz="1500" spc="-15" dirty="0">
                <a:latin typeface="Georgia"/>
                <a:cs typeface="Georgia"/>
              </a:rPr>
              <a:t>square </a:t>
            </a:r>
            <a:r>
              <a:rPr sz="1500" spc="-10" dirty="0">
                <a:latin typeface="Georgia"/>
                <a:cs typeface="Georgia"/>
              </a:rPr>
              <a:t>feet </a:t>
            </a:r>
            <a:r>
              <a:rPr sz="1500" spc="-20" dirty="0">
                <a:latin typeface="Georgia"/>
                <a:cs typeface="Georgia"/>
              </a:rPr>
              <a:t>at the </a:t>
            </a:r>
            <a:r>
              <a:rPr sz="1500" spc="-55" dirty="0">
                <a:latin typeface="Georgia"/>
                <a:cs typeface="Georgia"/>
              </a:rPr>
              <a:t>.05 </a:t>
            </a:r>
            <a:r>
              <a:rPr sz="1500" spc="-5" dirty="0">
                <a:latin typeface="Georgia"/>
                <a:cs typeface="Georgia"/>
              </a:rPr>
              <a:t>level </a:t>
            </a:r>
            <a:r>
              <a:rPr sz="1500" spc="-25" dirty="0">
                <a:latin typeface="Georgia"/>
                <a:cs typeface="Georgia"/>
              </a:rPr>
              <a:t>of</a:t>
            </a:r>
            <a:r>
              <a:rPr sz="1500" spc="-145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significance</a:t>
            </a:r>
            <a:endParaRPr sz="1500">
              <a:latin typeface="Georgia"/>
              <a:cs typeface="Georg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62160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Regression Analysis for</a:t>
            </a:r>
            <a:r>
              <a:rPr sz="2500" b="0" spc="25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Description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12262" y="715771"/>
            <a:ext cx="3520440" cy="541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30"/>
              </a:lnSpc>
              <a:spcBef>
                <a:spcPts val="100"/>
              </a:spcBef>
            </a:pPr>
            <a:r>
              <a:rPr sz="1800" spc="-45" dirty="0">
                <a:latin typeface="Georgia"/>
                <a:cs typeface="Georgia"/>
              </a:rPr>
              <a:t>Confidence </a:t>
            </a:r>
            <a:r>
              <a:rPr sz="1800" spc="-20" dirty="0">
                <a:latin typeface="Georgia"/>
                <a:cs typeface="Georgia"/>
              </a:rPr>
              <a:t>interval </a:t>
            </a:r>
            <a:r>
              <a:rPr sz="1800" spc="-25" dirty="0">
                <a:latin typeface="Georgia"/>
                <a:cs typeface="Georgia"/>
              </a:rPr>
              <a:t>estimate </a:t>
            </a:r>
            <a:r>
              <a:rPr sz="1800" spc="-20" dirty="0">
                <a:latin typeface="Georgia"/>
                <a:cs typeface="Georgia"/>
              </a:rPr>
              <a:t>for</a:t>
            </a:r>
            <a:r>
              <a:rPr sz="1800" spc="-70" dirty="0">
                <a:latin typeface="Georgia"/>
                <a:cs typeface="Georgia"/>
              </a:rPr>
              <a:t> </a:t>
            </a:r>
            <a:r>
              <a:rPr sz="1800" spc="-25" dirty="0">
                <a:latin typeface="Georgia"/>
                <a:cs typeface="Georgia"/>
              </a:rPr>
              <a:t>the</a:t>
            </a:r>
            <a:endParaRPr sz="1800">
              <a:latin typeface="Georgia"/>
              <a:cs typeface="Georgia"/>
            </a:endParaRPr>
          </a:p>
          <a:p>
            <a:pPr algn="ctr">
              <a:lnSpc>
                <a:spcPts val="2030"/>
              </a:lnSpc>
            </a:pPr>
            <a:r>
              <a:rPr sz="1800" b="1" spc="-150" dirty="0">
                <a:solidFill>
                  <a:srgbClr val="800080"/>
                </a:solidFill>
                <a:latin typeface="Georgia"/>
                <a:cs typeface="Georgia"/>
              </a:rPr>
              <a:t>mean </a:t>
            </a:r>
            <a:r>
              <a:rPr sz="1800" b="1" spc="-120" dirty="0">
                <a:solidFill>
                  <a:srgbClr val="800080"/>
                </a:solidFill>
                <a:latin typeface="Georgia"/>
                <a:cs typeface="Georgia"/>
              </a:rPr>
              <a:t>of </a:t>
            </a:r>
            <a:r>
              <a:rPr sz="1800" b="1" spc="-60" dirty="0">
                <a:solidFill>
                  <a:srgbClr val="800080"/>
                </a:solidFill>
                <a:latin typeface="Georgia"/>
                <a:cs typeface="Georgia"/>
              </a:rPr>
              <a:t>y </a:t>
            </a:r>
            <a:r>
              <a:rPr sz="1800" spc="-25" dirty="0">
                <a:latin typeface="Georgia"/>
                <a:cs typeface="Georgia"/>
              </a:rPr>
              <a:t>given </a:t>
            </a:r>
            <a:r>
              <a:rPr sz="1800" spc="-30" dirty="0">
                <a:latin typeface="Georgia"/>
                <a:cs typeface="Georgia"/>
              </a:rPr>
              <a:t>a </a:t>
            </a:r>
            <a:r>
              <a:rPr sz="1800" spc="-25" dirty="0">
                <a:latin typeface="Georgia"/>
                <a:cs typeface="Georgia"/>
              </a:rPr>
              <a:t>particular</a:t>
            </a:r>
            <a:r>
              <a:rPr sz="1800" spc="75" dirty="0">
                <a:latin typeface="Georgia"/>
                <a:cs typeface="Georgia"/>
              </a:rPr>
              <a:t> </a:t>
            </a:r>
            <a:r>
              <a:rPr sz="1800" spc="-30" dirty="0">
                <a:latin typeface="Georgia"/>
                <a:cs typeface="Georgia"/>
              </a:rPr>
              <a:t>x</a:t>
            </a:r>
            <a:r>
              <a:rPr sz="1800" spc="-44" baseline="-13888" dirty="0">
                <a:latin typeface="Georgia"/>
                <a:cs typeface="Georgia"/>
              </a:rPr>
              <a:t>p</a:t>
            </a:r>
            <a:endParaRPr sz="1800" baseline="-13888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8815" y="2224532"/>
            <a:ext cx="312737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35" dirty="0">
                <a:latin typeface="Georgia"/>
                <a:cs typeface="Georgia"/>
              </a:rPr>
              <a:t>Size of </a:t>
            </a:r>
            <a:r>
              <a:rPr sz="1800" spc="-20" dirty="0">
                <a:latin typeface="Georgia"/>
                <a:cs typeface="Georgia"/>
              </a:rPr>
              <a:t>interval </a:t>
            </a:r>
            <a:r>
              <a:rPr sz="1800" spc="-10" dirty="0">
                <a:latin typeface="Georgia"/>
                <a:cs typeface="Georgia"/>
              </a:rPr>
              <a:t>varies</a:t>
            </a:r>
            <a:r>
              <a:rPr sz="1800" spc="-75" dirty="0">
                <a:latin typeface="Georgia"/>
                <a:cs typeface="Georgia"/>
              </a:rPr>
              <a:t> </a:t>
            </a:r>
            <a:r>
              <a:rPr sz="1800" spc="-30" dirty="0">
                <a:latin typeface="Georgia"/>
                <a:cs typeface="Georgia"/>
              </a:rPr>
              <a:t>according  </a:t>
            </a:r>
            <a:r>
              <a:rPr sz="1800" spc="-15" dirty="0">
                <a:latin typeface="Georgia"/>
                <a:cs typeface="Georgia"/>
              </a:rPr>
              <a:t>to </a:t>
            </a:r>
            <a:r>
              <a:rPr sz="1800" spc="-30" dirty="0">
                <a:latin typeface="Georgia"/>
                <a:cs typeface="Georgia"/>
              </a:rPr>
              <a:t>distance </a:t>
            </a:r>
            <a:r>
              <a:rPr sz="1800" spc="5" dirty="0">
                <a:latin typeface="Georgia"/>
                <a:cs typeface="Georgia"/>
              </a:rPr>
              <a:t>away </a:t>
            </a:r>
            <a:r>
              <a:rPr sz="1800" spc="-40" dirty="0">
                <a:latin typeface="Georgia"/>
                <a:cs typeface="Georgia"/>
              </a:rPr>
              <a:t>from </a:t>
            </a:r>
            <a:r>
              <a:rPr sz="1800" spc="-60" dirty="0">
                <a:latin typeface="Georgia"/>
                <a:cs typeface="Georgia"/>
              </a:rPr>
              <a:t>mean,</a:t>
            </a:r>
            <a:r>
              <a:rPr sz="1800" spc="-130" dirty="0">
                <a:latin typeface="Georgia"/>
                <a:cs typeface="Georgia"/>
              </a:rPr>
              <a:t> </a:t>
            </a:r>
            <a:r>
              <a:rPr sz="1800" spc="-40" dirty="0">
                <a:latin typeface="Georgia"/>
                <a:cs typeface="Georgia"/>
              </a:rPr>
              <a:t>x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71750" y="3143250"/>
            <a:ext cx="3371850" cy="1095375"/>
          </a:xfrm>
          <a:custGeom>
            <a:avLst/>
            <a:gdLst/>
            <a:ahLst/>
            <a:cxnLst/>
            <a:rect l="l" t="t" r="r" b="b"/>
            <a:pathLst>
              <a:path w="3371850" h="1095375">
                <a:moveTo>
                  <a:pt x="0" y="1095375"/>
                </a:moveTo>
                <a:lnTo>
                  <a:pt x="3371850" y="1095375"/>
                </a:lnTo>
                <a:lnTo>
                  <a:pt x="3371850" y="0"/>
                </a:lnTo>
                <a:lnTo>
                  <a:pt x="0" y="0"/>
                </a:lnTo>
                <a:lnTo>
                  <a:pt x="0" y="1095375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95617" y="3723506"/>
            <a:ext cx="190500" cy="0"/>
          </a:xfrm>
          <a:custGeom>
            <a:avLst/>
            <a:gdLst/>
            <a:ahLst/>
            <a:cxnLst/>
            <a:rect l="l" t="t" r="r" b="b"/>
            <a:pathLst>
              <a:path w="190500">
                <a:moveTo>
                  <a:pt x="0" y="0"/>
                </a:moveTo>
                <a:lnTo>
                  <a:pt x="190337" y="0"/>
                </a:lnTo>
              </a:path>
            </a:pathLst>
          </a:custGeom>
          <a:ln w="13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43601" y="3347083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552" y="0"/>
                </a:lnTo>
              </a:path>
            </a:pathLst>
          </a:custGeom>
          <a:ln w="13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61091" y="3828990"/>
            <a:ext cx="153035" cy="0"/>
          </a:xfrm>
          <a:custGeom>
            <a:avLst/>
            <a:gdLst/>
            <a:ahLst/>
            <a:cxnLst/>
            <a:rect l="l" t="t" r="r" b="b"/>
            <a:pathLst>
              <a:path w="153035">
                <a:moveTo>
                  <a:pt x="0" y="0"/>
                </a:moveTo>
                <a:lnTo>
                  <a:pt x="152552" y="0"/>
                </a:lnTo>
              </a:path>
            </a:pathLst>
          </a:custGeom>
          <a:ln w="13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06185" y="3723506"/>
            <a:ext cx="1363345" cy="0"/>
          </a:xfrm>
          <a:custGeom>
            <a:avLst/>
            <a:gdLst/>
            <a:ahLst/>
            <a:cxnLst/>
            <a:rect l="l" t="t" r="r" b="b"/>
            <a:pathLst>
              <a:path w="1363345">
                <a:moveTo>
                  <a:pt x="0" y="0"/>
                </a:moveTo>
                <a:lnTo>
                  <a:pt x="1362846" y="0"/>
                </a:lnTo>
              </a:path>
            </a:pathLst>
          </a:custGeom>
          <a:ln w="13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88402" y="3815323"/>
            <a:ext cx="40640" cy="22860"/>
          </a:xfrm>
          <a:custGeom>
            <a:avLst/>
            <a:gdLst/>
            <a:ahLst/>
            <a:cxnLst/>
            <a:rect l="l" t="t" r="r" b="b"/>
            <a:pathLst>
              <a:path w="40639" h="22860">
                <a:moveTo>
                  <a:pt x="0" y="22796"/>
                </a:moveTo>
                <a:lnTo>
                  <a:pt x="40270" y="0"/>
                </a:lnTo>
              </a:path>
            </a:pathLst>
          </a:custGeom>
          <a:ln w="1301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28673" y="3821829"/>
            <a:ext cx="59055" cy="360045"/>
          </a:xfrm>
          <a:custGeom>
            <a:avLst/>
            <a:gdLst/>
            <a:ahLst/>
            <a:cxnLst/>
            <a:rect l="l" t="t" r="r" b="b"/>
            <a:pathLst>
              <a:path w="59054" h="360045">
                <a:moveTo>
                  <a:pt x="0" y="0"/>
                </a:moveTo>
                <a:lnTo>
                  <a:pt x="58482" y="359486"/>
                </a:lnTo>
              </a:path>
            </a:pathLst>
          </a:custGeom>
          <a:ln w="259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93645" y="3222711"/>
            <a:ext cx="77470" cy="958850"/>
          </a:xfrm>
          <a:custGeom>
            <a:avLst/>
            <a:gdLst/>
            <a:ahLst/>
            <a:cxnLst/>
            <a:rect l="l" t="t" r="r" b="b"/>
            <a:pathLst>
              <a:path w="77470" h="958850">
                <a:moveTo>
                  <a:pt x="0" y="958604"/>
                </a:moveTo>
                <a:lnTo>
                  <a:pt x="77296" y="0"/>
                </a:lnTo>
              </a:path>
            </a:pathLst>
          </a:custGeom>
          <a:ln w="129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70942" y="3222711"/>
            <a:ext cx="1924050" cy="0"/>
          </a:xfrm>
          <a:custGeom>
            <a:avLst/>
            <a:gdLst/>
            <a:ahLst/>
            <a:cxnLst/>
            <a:rect l="l" t="t" r="r" b="b"/>
            <a:pathLst>
              <a:path w="1924050">
                <a:moveTo>
                  <a:pt x="0" y="0"/>
                </a:moveTo>
                <a:lnTo>
                  <a:pt x="1923994" y="0"/>
                </a:lnTo>
              </a:path>
            </a:pathLst>
          </a:custGeom>
          <a:ln w="130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60007" y="3473735"/>
            <a:ext cx="186055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2500" spc="-10" dirty="0">
                <a:latin typeface="Symbol"/>
                <a:cs typeface="Symbol"/>
              </a:rPr>
              <a:t></a:t>
            </a:r>
            <a:endParaRPr sz="25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99884" y="3684095"/>
            <a:ext cx="542925" cy="247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447040" algn="l"/>
              </a:tabLst>
            </a:pPr>
            <a:r>
              <a:rPr sz="1450" i="1" spc="5" dirty="0">
                <a:latin typeface="Symbol"/>
                <a:cs typeface="Symbol"/>
              </a:rPr>
              <a:t></a:t>
            </a:r>
            <a:r>
              <a:rPr sz="1450" spc="40" dirty="0">
                <a:latin typeface="Arial"/>
                <a:cs typeface="Arial"/>
              </a:rPr>
              <a:t>/</a:t>
            </a:r>
            <a:r>
              <a:rPr sz="1450" dirty="0">
                <a:latin typeface="Arial"/>
                <a:cs typeface="Arial"/>
              </a:rPr>
              <a:t>2	ε</a:t>
            </a:r>
            <a:endParaRPr sz="14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30268" y="3238658"/>
            <a:ext cx="1089025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471170" algn="l"/>
              </a:tabLst>
            </a:pPr>
            <a:r>
              <a:rPr sz="2500" spc="20" dirty="0">
                <a:latin typeface="Arial"/>
                <a:cs typeface="Arial"/>
              </a:rPr>
              <a:t>(x	</a:t>
            </a:r>
            <a:r>
              <a:rPr sz="2500" i="1" spc="-10" dirty="0">
                <a:latin typeface="Symbol"/>
                <a:cs typeface="Symbol"/>
              </a:rPr>
              <a:t></a:t>
            </a:r>
            <a:r>
              <a:rPr sz="2500" i="1" spc="-165" dirty="0">
                <a:latin typeface="Times New Roman"/>
                <a:cs typeface="Times New Roman"/>
              </a:rPr>
              <a:t> </a:t>
            </a:r>
            <a:r>
              <a:rPr sz="2500" spc="-15" dirty="0">
                <a:latin typeface="Arial"/>
                <a:cs typeface="Arial"/>
              </a:rPr>
              <a:t>x)</a:t>
            </a:r>
            <a:r>
              <a:rPr sz="2175" spc="-22" baseline="42145" dirty="0">
                <a:latin typeface="Arial"/>
                <a:cs typeface="Arial"/>
              </a:rPr>
              <a:t>2</a:t>
            </a:r>
            <a:endParaRPr sz="2175" baseline="42145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02133" y="3405366"/>
            <a:ext cx="1834514" cy="753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>
              <a:lnSpc>
                <a:spcPts val="1720"/>
              </a:lnSpc>
              <a:tabLst>
                <a:tab pos="901700" algn="l"/>
              </a:tabLst>
            </a:pPr>
            <a:r>
              <a:rPr sz="2500" spc="-10" dirty="0">
                <a:latin typeface="Arial"/>
                <a:cs typeface="Arial"/>
              </a:rPr>
              <a:t>1	</a:t>
            </a:r>
            <a:r>
              <a:rPr sz="2175" baseline="-13409" dirty="0">
                <a:latin typeface="Arial"/>
                <a:cs typeface="Arial"/>
              </a:rPr>
              <a:t>p</a:t>
            </a:r>
            <a:endParaRPr sz="2175" baseline="-13409">
              <a:latin typeface="Arial"/>
              <a:cs typeface="Arial"/>
            </a:endParaRPr>
          </a:p>
          <a:p>
            <a:pPr>
              <a:lnSpc>
                <a:spcPts val="4100"/>
              </a:lnSpc>
              <a:tabLst>
                <a:tab pos="522605" algn="l"/>
              </a:tabLst>
            </a:pPr>
            <a:r>
              <a:rPr sz="2500" spc="-10" dirty="0">
                <a:latin typeface="Arial"/>
                <a:cs typeface="Arial"/>
              </a:rPr>
              <a:t>n	</a:t>
            </a:r>
            <a:r>
              <a:rPr sz="5550" i="1" spc="135" baseline="-8258" dirty="0">
                <a:latin typeface="Symbol"/>
                <a:cs typeface="Symbol"/>
              </a:rPr>
              <a:t></a:t>
            </a:r>
            <a:r>
              <a:rPr sz="2500" spc="90" dirty="0">
                <a:latin typeface="Arial"/>
                <a:cs typeface="Arial"/>
              </a:rPr>
              <a:t>(x</a:t>
            </a:r>
            <a:r>
              <a:rPr sz="2500" spc="-395" dirty="0">
                <a:latin typeface="Arial"/>
                <a:cs typeface="Arial"/>
              </a:rPr>
              <a:t> </a:t>
            </a:r>
            <a:r>
              <a:rPr sz="2500" i="1" spc="-10" dirty="0">
                <a:latin typeface="Symbol"/>
                <a:cs typeface="Symbol"/>
              </a:rPr>
              <a:t></a:t>
            </a:r>
            <a:r>
              <a:rPr sz="2500" i="1" spc="-10" dirty="0">
                <a:latin typeface="Times New Roman"/>
                <a:cs typeface="Times New Roman"/>
              </a:rPr>
              <a:t> </a:t>
            </a:r>
            <a:r>
              <a:rPr sz="2500" spc="-15" dirty="0">
                <a:latin typeface="Arial"/>
                <a:cs typeface="Arial"/>
              </a:rPr>
              <a:t>x)</a:t>
            </a:r>
            <a:r>
              <a:rPr sz="2175" spc="-22" baseline="42145" dirty="0">
                <a:latin typeface="Arial"/>
                <a:cs typeface="Arial"/>
              </a:rPr>
              <a:t>2</a:t>
            </a:r>
            <a:endParaRPr sz="2175" baseline="42145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24366" y="3473735"/>
            <a:ext cx="1026794" cy="405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855980" algn="l"/>
              </a:tabLst>
            </a:pPr>
            <a:r>
              <a:rPr sz="2500" spc="-1040" dirty="0">
                <a:latin typeface="Arial"/>
                <a:cs typeface="Arial"/>
              </a:rPr>
              <a:t>y</a:t>
            </a:r>
            <a:r>
              <a:rPr sz="3750" spc="-7" baseline="4444" dirty="0">
                <a:latin typeface="Arial"/>
                <a:cs typeface="Arial"/>
              </a:rPr>
              <a:t>ˆ</a:t>
            </a:r>
            <a:r>
              <a:rPr sz="3750" spc="67" baseline="4444" dirty="0">
                <a:latin typeface="Arial"/>
                <a:cs typeface="Arial"/>
              </a:rPr>
              <a:t> </a:t>
            </a:r>
            <a:r>
              <a:rPr sz="2500" spc="-10" dirty="0">
                <a:latin typeface="Symbol"/>
                <a:cs typeface="Symbol"/>
              </a:rPr>
              <a:t></a:t>
            </a:r>
            <a:r>
              <a:rPr sz="2500" spc="-95" dirty="0">
                <a:latin typeface="Times New Roman"/>
                <a:cs typeface="Times New Roman"/>
              </a:rPr>
              <a:t> </a:t>
            </a:r>
            <a:r>
              <a:rPr sz="2500" spc="-5" dirty="0">
                <a:latin typeface="Arial"/>
                <a:cs typeface="Arial"/>
              </a:rPr>
              <a:t>t</a:t>
            </a:r>
            <a:r>
              <a:rPr sz="2500" dirty="0">
                <a:latin typeface="Arial"/>
                <a:cs typeface="Arial"/>
              </a:rPr>
              <a:t>	</a:t>
            </a:r>
            <a:r>
              <a:rPr sz="2500" spc="-10" dirty="0">
                <a:latin typeface="Arial"/>
                <a:cs typeface="Arial"/>
              </a:rPr>
              <a:t>s</a:t>
            </a:r>
            <a:endParaRPr sz="25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200900" y="2571750"/>
            <a:ext cx="114300" cy="0"/>
          </a:xfrm>
          <a:custGeom>
            <a:avLst/>
            <a:gdLst/>
            <a:ahLst/>
            <a:cxnLst/>
            <a:rect l="l" t="t" r="r" b="b"/>
            <a:pathLst>
              <a:path w="114300">
                <a:moveTo>
                  <a:pt x="0" y="0"/>
                </a:moveTo>
                <a:lnTo>
                  <a:pt x="11430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43449" y="2933573"/>
            <a:ext cx="742950" cy="171450"/>
          </a:xfrm>
          <a:custGeom>
            <a:avLst/>
            <a:gdLst/>
            <a:ahLst/>
            <a:cxnLst/>
            <a:rect l="l" t="t" r="r" b="b"/>
            <a:pathLst>
              <a:path w="742950" h="171450">
                <a:moveTo>
                  <a:pt x="0" y="171450"/>
                </a:moveTo>
                <a:lnTo>
                  <a:pt x="4865" y="138081"/>
                </a:lnTo>
                <a:lnTo>
                  <a:pt x="18133" y="110832"/>
                </a:lnTo>
                <a:lnTo>
                  <a:pt x="37813" y="92461"/>
                </a:lnTo>
                <a:lnTo>
                  <a:pt x="61913" y="85724"/>
                </a:lnTo>
                <a:lnTo>
                  <a:pt x="309563" y="85725"/>
                </a:lnTo>
                <a:lnTo>
                  <a:pt x="333662" y="78988"/>
                </a:lnTo>
                <a:lnTo>
                  <a:pt x="353341" y="60617"/>
                </a:lnTo>
                <a:lnTo>
                  <a:pt x="366609" y="33368"/>
                </a:lnTo>
                <a:lnTo>
                  <a:pt x="371475" y="0"/>
                </a:lnTo>
                <a:lnTo>
                  <a:pt x="376340" y="33368"/>
                </a:lnTo>
                <a:lnTo>
                  <a:pt x="389608" y="60617"/>
                </a:lnTo>
                <a:lnTo>
                  <a:pt x="409288" y="78988"/>
                </a:lnTo>
                <a:lnTo>
                  <a:pt x="433388" y="85725"/>
                </a:lnTo>
                <a:lnTo>
                  <a:pt x="681037" y="85725"/>
                </a:lnTo>
                <a:lnTo>
                  <a:pt x="705137" y="92462"/>
                </a:lnTo>
                <a:lnTo>
                  <a:pt x="724816" y="110833"/>
                </a:lnTo>
                <a:lnTo>
                  <a:pt x="738085" y="138082"/>
                </a:lnTo>
                <a:lnTo>
                  <a:pt x="742950" y="171451"/>
                </a:lnTo>
              </a:path>
            </a:pathLst>
          </a:custGeom>
          <a:ln w="38100">
            <a:solidFill>
              <a:srgbClr val="FBC7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803211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Confidence Interval for the Average y, </a:t>
            </a:r>
            <a:r>
              <a:rPr sz="2500" b="0" dirty="0">
                <a:latin typeface="Arial Black"/>
                <a:cs typeface="Arial Black"/>
              </a:rPr>
              <a:t>Given</a:t>
            </a:r>
            <a:r>
              <a:rPr sz="2500" b="0" spc="20" dirty="0">
                <a:latin typeface="Arial Black"/>
                <a:cs typeface="Arial Black"/>
              </a:rPr>
              <a:t> </a:t>
            </a:r>
            <a:r>
              <a:rPr sz="2500" b="0" dirty="0">
                <a:latin typeface="Arial Black"/>
                <a:cs typeface="Arial Black"/>
              </a:rPr>
              <a:t>x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38133" y="840740"/>
            <a:ext cx="4217035" cy="541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030"/>
              </a:lnSpc>
              <a:spcBef>
                <a:spcPts val="100"/>
              </a:spcBef>
            </a:pPr>
            <a:r>
              <a:rPr sz="1800" spc="-45" dirty="0">
                <a:latin typeface="Georgia"/>
                <a:cs typeface="Georgia"/>
              </a:rPr>
              <a:t>Confidence </a:t>
            </a:r>
            <a:r>
              <a:rPr sz="1800" spc="-20" dirty="0">
                <a:latin typeface="Georgia"/>
                <a:cs typeface="Georgia"/>
              </a:rPr>
              <a:t>interval </a:t>
            </a:r>
            <a:r>
              <a:rPr sz="1800" spc="-25" dirty="0">
                <a:latin typeface="Georgia"/>
                <a:cs typeface="Georgia"/>
              </a:rPr>
              <a:t>estimate </a:t>
            </a:r>
            <a:r>
              <a:rPr sz="1800" spc="-20" dirty="0">
                <a:latin typeface="Georgia"/>
                <a:cs typeface="Georgia"/>
              </a:rPr>
              <a:t>for</a:t>
            </a:r>
            <a:r>
              <a:rPr sz="1800" spc="-65" dirty="0">
                <a:latin typeface="Georgia"/>
                <a:cs typeface="Georgia"/>
              </a:rPr>
              <a:t> </a:t>
            </a:r>
            <a:r>
              <a:rPr sz="1800" spc="-50" dirty="0">
                <a:latin typeface="Georgia"/>
                <a:cs typeface="Georgia"/>
              </a:rPr>
              <a:t>an</a:t>
            </a:r>
            <a:endParaRPr sz="1800">
              <a:latin typeface="Georgia"/>
              <a:cs typeface="Georgia"/>
            </a:endParaRPr>
          </a:p>
          <a:p>
            <a:pPr algn="ctr">
              <a:lnSpc>
                <a:spcPts val="2030"/>
              </a:lnSpc>
            </a:pPr>
            <a:r>
              <a:rPr sz="1800" b="1" spc="-114" dirty="0">
                <a:solidFill>
                  <a:srgbClr val="800080"/>
                </a:solidFill>
                <a:latin typeface="Georgia"/>
                <a:cs typeface="Georgia"/>
              </a:rPr>
              <a:t>Individual </a:t>
            </a:r>
            <a:r>
              <a:rPr sz="1800" b="1" spc="-95" dirty="0">
                <a:solidFill>
                  <a:srgbClr val="800080"/>
                </a:solidFill>
                <a:latin typeface="Georgia"/>
                <a:cs typeface="Georgia"/>
              </a:rPr>
              <a:t>value </a:t>
            </a:r>
            <a:r>
              <a:rPr sz="1800" b="1" spc="-125" dirty="0">
                <a:solidFill>
                  <a:srgbClr val="800080"/>
                </a:solidFill>
                <a:latin typeface="Georgia"/>
                <a:cs typeface="Georgia"/>
              </a:rPr>
              <a:t>of </a:t>
            </a:r>
            <a:r>
              <a:rPr sz="1800" b="1" spc="-60" dirty="0">
                <a:solidFill>
                  <a:srgbClr val="800080"/>
                </a:solidFill>
                <a:latin typeface="Georgia"/>
                <a:cs typeface="Georgia"/>
              </a:rPr>
              <a:t>y </a:t>
            </a:r>
            <a:r>
              <a:rPr sz="1800" spc="-25" dirty="0">
                <a:latin typeface="Georgia"/>
                <a:cs typeface="Georgia"/>
              </a:rPr>
              <a:t>given </a:t>
            </a:r>
            <a:r>
              <a:rPr sz="1800" spc="-30" dirty="0">
                <a:latin typeface="Georgia"/>
                <a:cs typeface="Georgia"/>
              </a:rPr>
              <a:t>a </a:t>
            </a:r>
            <a:r>
              <a:rPr sz="1800" spc="-25" dirty="0">
                <a:latin typeface="Georgia"/>
                <a:cs typeface="Georgia"/>
              </a:rPr>
              <a:t>particular</a:t>
            </a:r>
            <a:r>
              <a:rPr sz="1800" spc="90" dirty="0">
                <a:latin typeface="Georgia"/>
                <a:cs typeface="Georgia"/>
              </a:rPr>
              <a:t> </a:t>
            </a:r>
            <a:r>
              <a:rPr sz="1800" spc="-30" dirty="0">
                <a:latin typeface="Georgia"/>
                <a:cs typeface="Georgia"/>
              </a:rPr>
              <a:t>x</a:t>
            </a:r>
            <a:r>
              <a:rPr sz="1800" spc="-44" baseline="-13888" dirty="0">
                <a:latin typeface="Georgia"/>
                <a:cs typeface="Georgia"/>
              </a:rPr>
              <a:t>p</a:t>
            </a:r>
            <a:endParaRPr sz="1800" baseline="-13888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91905" y="1946300"/>
            <a:ext cx="4109085" cy="1195705"/>
          </a:xfrm>
          <a:custGeom>
            <a:avLst/>
            <a:gdLst/>
            <a:ahLst/>
            <a:cxnLst/>
            <a:rect l="l" t="t" r="r" b="b"/>
            <a:pathLst>
              <a:path w="4109084" h="1195705">
                <a:moveTo>
                  <a:pt x="0" y="1195387"/>
                </a:moveTo>
                <a:lnTo>
                  <a:pt x="4108843" y="1195387"/>
                </a:lnTo>
                <a:lnTo>
                  <a:pt x="4108843" y="0"/>
                </a:lnTo>
                <a:lnTo>
                  <a:pt x="0" y="0"/>
                </a:lnTo>
                <a:lnTo>
                  <a:pt x="0" y="1195387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86145" y="2579549"/>
            <a:ext cx="208279" cy="0"/>
          </a:xfrm>
          <a:custGeom>
            <a:avLst/>
            <a:gdLst/>
            <a:ahLst/>
            <a:cxnLst/>
            <a:rect l="l" t="t" r="r" b="b"/>
            <a:pathLst>
              <a:path w="208279">
                <a:moveTo>
                  <a:pt x="0" y="0"/>
                </a:moveTo>
                <a:lnTo>
                  <a:pt x="208267" y="0"/>
                </a:lnTo>
              </a:path>
            </a:pathLst>
          </a:custGeom>
          <a:ln w="142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57518" y="2168757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59" y="0"/>
                </a:lnTo>
              </a:path>
            </a:pathLst>
          </a:custGeom>
          <a:ln w="142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5652" y="2694665"/>
            <a:ext cx="167005" cy="0"/>
          </a:xfrm>
          <a:custGeom>
            <a:avLst/>
            <a:gdLst/>
            <a:ahLst/>
            <a:cxnLst/>
            <a:rect l="l" t="t" r="r" b="b"/>
            <a:pathLst>
              <a:path w="167004">
                <a:moveTo>
                  <a:pt x="0" y="0"/>
                </a:moveTo>
                <a:lnTo>
                  <a:pt x="166659" y="0"/>
                </a:lnTo>
              </a:path>
            </a:pathLst>
          </a:custGeom>
          <a:ln w="142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43685" y="2579549"/>
            <a:ext cx="1487170" cy="0"/>
          </a:xfrm>
          <a:custGeom>
            <a:avLst/>
            <a:gdLst/>
            <a:ahLst/>
            <a:cxnLst/>
            <a:rect l="l" t="t" r="r" b="b"/>
            <a:pathLst>
              <a:path w="1487170">
                <a:moveTo>
                  <a:pt x="0" y="0"/>
                </a:moveTo>
                <a:lnTo>
                  <a:pt x="1486869" y="0"/>
                </a:lnTo>
              </a:path>
            </a:pathLst>
          </a:custGeom>
          <a:ln w="142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9505" y="2679749"/>
            <a:ext cx="44450" cy="25400"/>
          </a:xfrm>
          <a:custGeom>
            <a:avLst/>
            <a:gdLst/>
            <a:ahLst/>
            <a:cxnLst/>
            <a:rect l="l" t="t" r="r" b="b"/>
            <a:pathLst>
              <a:path w="44450" h="25400">
                <a:moveTo>
                  <a:pt x="0" y="24878"/>
                </a:moveTo>
                <a:lnTo>
                  <a:pt x="43919" y="0"/>
                </a:lnTo>
              </a:path>
            </a:pathLst>
          </a:custGeom>
          <a:ln w="1420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63425" y="2686849"/>
            <a:ext cx="64135" cy="392430"/>
          </a:xfrm>
          <a:custGeom>
            <a:avLst/>
            <a:gdLst/>
            <a:ahLst/>
            <a:cxnLst/>
            <a:rect l="l" t="t" r="r" b="b"/>
            <a:pathLst>
              <a:path w="64135" h="392430">
                <a:moveTo>
                  <a:pt x="0" y="0"/>
                </a:moveTo>
                <a:lnTo>
                  <a:pt x="63753" y="392309"/>
                </a:lnTo>
              </a:path>
            </a:pathLst>
          </a:custGeom>
          <a:ln w="28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34284" y="2033029"/>
            <a:ext cx="84455" cy="1046480"/>
          </a:xfrm>
          <a:custGeom>
            <a:avLst/>
            <a:gdLst/>
            <a:ahLst/>
            <a:cxnLst/>
            <a:rect l="l" t="t" r="r" b="b"/>
            <a:pathLst>
              <a:path w="84454" h="1046480">
                <a:moveTo>
                  <a:pt x="0" y="1046128"/>
                </a:moveTo>
                <a:lnTo>
                  <a:pt x="84300" y="0"/>
                </a:lnTo>
              </a:path>
            </a:pathLst>
          </a:custGeom>
          <a:ln w="1416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18584" y="2033029"/>
            <a:ext cx="2541270" cy="0"/>
          </a:xfrm>
          <a:custGeom>
            <a:avLst/>
            <a:gdLst/>
            <a:ahLst/>
            <a:cxnLst/>
            <a:rect l="l" t="t" r="r" b="b"/>
            <a:pathLst>
              <a:path w="2541270">
                <a:moveTo>
                  <a:pt x="0" y="0"/>
                </a:moveTo>
                <a:lnTo>
                  <a:pt x="2541079" y="0"/>
                </a:lnTo>
              </a:path>
            </a:pathLst>
          </a:custGeom>
          <a:ln w="142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62474" y="2308132"/>
            <a:ext cx="214629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5" dirty="0">
                <a:latin typeface="Symbol"/>
                <a:cs typeface="Symbol"/>
              </a:rPr>
              <a:t>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64965" y="2537699"/>
            <a:ext cx="603250" cy="26797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500380" algn="l"/>
              </a:tabLst>
            </a:pPr>
            <a:r>
              <a:rPr sz="1550" i="1" spc="20" dirty="0">
                <a:latin typeface="Symbol"/>
                <a:cs typeface="Symbol"/>
              </a:rPr>
              <a:t></a:t>
            </a:r>
            <a:r>
              <a:rPr sz="1550" spc="50" dirty="0">
                <a:latin typeface="Arial"/>
                <a:cs typeface="Arial"/>
              </a:rPr>
              <a:t>/</a:t>
            </a:r>
            <a:r>
              <a:rPr sz="1550" spc="15" dirty="0">
                <a:latin typeface="Arial"/>
                <a:cs typeface="Arial"/>
              </a:rPr>
              <a:t>2</a:t>
            </a:r>
            <a:r>
              <a:rPr sz="1550" dirty="0">
                <a:latin typeface="Arial"/>
                <a:cs typeface="Arial"/>
              </a:rPr>
              <a:t>	</a:t>
            </a:r>
            <a:r>
              <a:rPr sz="1550" spc="15" dirty="0">
                <a:latin typeface="Arial"/>
                <a:cs typeface="Arial"/>
              </a:rPr>
              <a:t>ε</a:t>
            </a:r>
            <a:endParaRPr sz="15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66282" y="2051592"/>
            <a:ext cx="1200150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27685" algn="l"/>
              </a:tabLst>
            </a:pPr>
            <a:r>
              <a:rPr sz="2700" spc="35" dirty="0">
                <a:latin typeface="Arial"/>
                <a:cs typeface="Arial"/>
              </a:rPr>
              <a:t>(x	</a:t>
            </a:r>
            <a:r>
              <a:rPr sz="2700" i="1" spc="5" dirty="0">
                <a:latin typeface="Symbol"/>
                <a:cs typeface="Symbol"/>
              </a:rPr>
              <a:t></a:t>
            </a:r>
            <a:r>
              <a:rPr sz="2700" i="1" spc="-17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"/>
                <a:cs typeface="Arial"/>
              </a:rPr>
              <a:t>x)</a:t>
            </a:r>
            <a:r>
              <a:rPr sz="2325" baseline="43010" dirty="0">
                <a:latin typeface="Arial"/>
                <a:cs typeface="Arial"/>
              </a:rPr>
              <a:t>2</a:t>
            </a:r>
            <a:endParaRPr sz="2325" baseline="4301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80522" y="2233521"/>
            <a:ext cx="2014220" cy="819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1855"/>
              </a:lnSpc>
              <a:tabLst>
                <a:tab pos="996950" algn="l"/>
              </a:tabLst>
            </a:pPr>
            <a:r>
              <a:rPr sz="2700" spc="5" dirty="0">
                <a:latin typeface="Arial"/>
                <a:cs typeface="Arial"/>
              </a:rPr>
              <a:t>1	</a:t>
            </a:r>
            <a:r>
              <a:rPr sz="2325" spc="22" baseline="-14336" dirty="0">
                <a:latin typeface="Arial"/>
                <a:cs typeface="Arial"/>
              </a:rPr>
              <a:t>p</a:t>
            </a:r>
            <a:endParaRPr sz="2325" baseline="-14336">
              <a:latin typeface="Arial"/>
              <a:cs typeface="Arial"/>
            </a:endParaRPr>
          </a:p>
          <a:p>
            <a:pPr marL="12700">
              <a:lnSpc>
                <a:spcPts val="4485"/>
              </a:lnSpc>
              <a:tabLst>
                <a:tab pos="583565" algn="l"/>
              </a:tabLst>
            </a:pPr>
            <a:r>
              <a:rPr sz="2700" spc="5" dirty="0">
                <a:latin typeface="Arial"/>
                <a:cs typeface="Arial"/>
              </a:rPr>
              <a:t>n	</a:t>
            </a:r>
            <a:r>
              <a:rPr sz="6075" i="1" spc="157" baseline="-8916" dirty="0">
                <a:latin typeface="Symbol"/>
                <a:cs typeface="Symbol"/>
              </a:rPr>
              <a:t></a:t>
            </a:r>
            <a:r>
              <a:rPr sz="2700" spc="105" dirty="0">
                <a:latin typeface="Arial"/>
                <a:cs typeface="Arial"/>
              </a:rPr>
              <a:t>(x</a:t>
            </a:r>
            <a:r>
              <a:rPr sz="2700" spc="-425" dirty="0">
                <a:latin typeface="Arial"/>
                <a:cs typeface="Arial"/>
              </a:rPr>
              <a:t> </a:t>
            </a:r>
            <a:r>
              <a:rPr sz="2700" i="1" spc="5" dirty="0">
                <a:latin typeface="Symbol"/>
                <a:cs typeface="Symbol"/>
              </a:rPr>
              <a:t></a:t>
            </a:r>
            <a:r>
              <a:rPr sz="2700" i="1" spc="5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"/>
                <a:cs typeface="Arial"/>
              </a:rPr>
              <a:t>x)</a:t>
            </a:r>
            <a:r>
              <a:rPr sz="2325" baseline="43010" dirty="0">
                <a:latin typeface="Arial"/>
                <a:cs typeface="Arial"/>
              </a:rPr>
              <a:t>2</a:t>
            </a:r>
            <a:endParaRPr sz="2325" baseline="4301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36588" y="2308132"/>
            <a:ext cx="188277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46785" algn="l"/>
                <a:tab pos="1470660" algn="l"/>
              </a:tabLst>
            </a:pPr>
            <a:r>
              <a:rPr sz="2700" spc="-1120" dirty="0">
                <a:latin typeface="Arial"/>
                <a:cs typeface="Arial"/>
              </a:rPr>
              <a:t>y</a:t>
            </a:r>
            <a:r>
              <a:rPr sz="4050" baseline="4115" dirty="0">
                <a:latin typeface="Arial"/>
                <a:cs typeface="Arial"/>
              </a:rPr>
              <a:t>ˆ</a:t>
            </a:r>
            <a:r>
              <a:rPr sz="4050" spc="82" baseline="4115" dirty="0">
                <a:latin typeface="Arial"/>
                <a:cs typeface="Arial"/>
              </a:rPr>
              <a:t> </a:t>
            </a:r>
            <a:r>
              <a:rPr sz="2700" spc="5" dirty="0">
                <a:latin typeface="Symbol"/>
                <a:cs typeface="Symbol"/>
              </a:rPr>
              <a:t></a:t>
            </a:r>
            <a:r>
              <a:rPr sz="2700" spc="-90" dirty="0">
                <a:latin typeface="Times New Roman"/>
                <a:cs typeface="Times New Roman"/>
              </a:rPr>
              <a:t> </a:t>
            </a:r>
            <a:r>
              <a:rPr sz="2700" dirty="0">
                <a:latin typeface="Arial"/>
                <a:cs typeface="Arial"/>
              </a:rPr>
              <a:t>t	</a:t>
            </a:r>
            <a:r>
              <a:rPr sz="2700" spc="5" dirty="0">
                <a:latin typeface="Arial"/>
                <a:cs typeface="Arial"/>
              </a:rPr>
              <a:t>s</a:t>
            </a:r>
            <a:r>
              <a:rPr sz="2700" dirty="0">
                <a:latin typeface="Arial"/>
                <a:cs typeface="Arial"/>
              </a:rPr>
              <a:t>	</a:t>
            </a:r>
            <a:r>
              <a:rPr sz="2700" spc="145" dirty="0">
                <a:latin typeface="Arial"/>
                <a:cs typeface="Arial"/>
              </a:rPr>
              <a:t>1</a:t>
            </a:r>
            <a:r>
              <a:rPr sz="2700" spc="5" dirty="0">
                <a:latin typeface="Symbol"/>
                <a:cs typeface="Symbol"/>
              </a:rPr>
              <a:t></a:t>
            </a:r>
            <a:endParaRPr sz="2700">
              <a:latin typeface="Symbol"/>
              <a:cs typeface="Symbo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0190" y="2335034"/>
            <a:ext cx="260350" cy="519430"/>
          </a:xfrm>
          <a:custGeom>
            <a:avLst/>
            <a:gdLst/>
            <a:ahLst/>
            <a:cxnLst/>
            <a:rect l="l" t="t" r="r" b="b"/>
            <a:pathLst>
              <a:path w="260350" h="519430">
                <a:moveTo>
                  <a:pt x="0" y="259675"/>
                </a:moveTo>
                <a:lnTo>
                  <a:pt x="3430" y="200134"/>
                </a:lnTo>
                <a:lnTo>
                  <a:pt x="13201" y="145476"/>
                </a:lnTo>
                <a:lnTo>
                  <a:pt x="28533" y="97261"/>
                </a:lnTo>
                <a:lnTo>
                  <a:pt x="48647" y="57047"/>
                </a:lnTo>
                <a:lnTo>
                  <a:pt x="72763" y="26393"/>
                </a:lnTo>
                <a:lnTo>
                  <a:pt x="129883" y="0"/>
                </a:lnTo>
                <a:lnTo>
                  <a:pt x="159663" y="6858"/>
                </a:lnTo>
                <a:lnTo>
                  <a:pt x="211118" y="57047"/>
                </a:lnTo>
                <a:lnTo>
                  <a:pt x="231232" y="97261"/>
                </a:lnTo>
                <a:lnTo>
                  <a:pt x="246564" y="145476"/>
                </a:lnTo>
                <a:lnTo>
                  <a:pt x="256335" y="200134"/>
                </a:lnTo>
                <a:lnTo>
                  <a:pt x="259766" y="259675"/>
                </a:lnTo>
                <a:lnTo>
                  <a:pt x="256335" y="319216"/>
                </a:lnTo>
                <a:lnTo>
                  <a:pt x="246564" y="373874"/>
                </a:lnTo>
                <a:lnTo>
                  <a:pt x="231232" y="422089"/>
                </a:lnTo>
                <a:lnTo>
                  <a:pt x="211118" y="462303"/>
                </a:lnTo>
                <a:lnTo>
                  <a:pt x="187002" y="492957"/>
                </a:lnTo>
                <a:lnTo>
                  <a:pt x="129883" y="519351"/>
                </a:lnTo>
                <a:lnTo>
                  <a:pt x="100102" y="512493"/>
                </a:lnTo>
                <a:lnTo>
                  <a:pt x="48647" y="462303"/>
                </a:lnTo>
                <a:lnTo>
                  <a:pt x="28533" y="422089"/>
                </a:lnTo>
                <a:lnTo>
                  <a:pt x="13201" y="373874"/>
                </a:lnTo>
                <a:lnTo>
                  <a:pt x="3430" y="319216"/>
                </a:lnTo>
                <a:lnTo>
                  <a:pt x="0" y="259675"/>
                </a:lnTo>
                <a:close/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57637" y="2914650"/>
            <a:ext cx="85725" cy="514350"/>
          </a:xfrm>
          <a:custGeom>
            <a:avLst/>
            <a:gdLst/>
            <a:ahLst/>
            <a:cxnLst/>
            <a:rect l="l" t="t" r="r" b="b"/>
            <a:pathLst>
              <a:path w="85725" h="514350">
                <a:moveTo>
                  <a:pt x="57150" y="71437"/>
                </a:moveTo>
                <a:lnTo>
                  <a:pt x="28575" y="71437"/>
                </a:lnTo>
                <a:lnTo>
                  <a:pt x="28575" y="514350"/>
                </a:lnTo>
                <a:lnTo>
                  <a:pt x="57150" y="514350"/>
                </a:lnTo>
                <a:lnTo>
                  <a:pt x="57150" y="71437"/>
                </a:lnTo>
                <a:close/>
              </a:path>
              <a:path w="85725" h="514350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85725" h="514350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736340" y="3462020"/>
            <a:ext cx="3726179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40" dirty="0">
                <a:latin typeface="Georgia"/>
                <a:cs typeface="Georgia"/>
              </a:rPr>
              <a:t>This </a:t>
            </a:r>
            <a:r>
              <a:rPr sz="1800" spc="-15" dirty="0">
                <a:latin typeface="Georgia"/>
                <a:cs typeface="Georgia"/>
              </a:rPr>
              <a:t>extra </a:t>
            </a:r>
            <a:r>
              <a:rPr sz="1800" spc="-25" dirty="0">
                <a:latin typeface="Georgia"/>
                <a:cs typeface="Georgia"/>
              </a:rPr>
              <a:t>term </a:t>
            </a:r>
            <a:r>
              <a:rPr sz="1800" spc="-30" dirty="0">
                <a:latin typeface="Georgia"/>
                <a:cs typeface="Georgia"/>
              </a:rPr>
              <a:t>adds </a:t>
            </a:r>
            <a:r>
              <a:rPr sz="1800" spc="-15" dirty="0">
                <a:latin typeface="Georgia"/>
                <a:cs typeface="Georgia"/>
              </a:rPr>
              <a:t>to </a:t>
            </a:r>
            <a:r>
              <a:rPr sz="1800" spc="-25" dirty="0">
                <a:latin typeface="Georgia"/>
                <a:cs typeface="Georgia"/>
              </a:rPr>
              <a:t>the </a:t>
            </a:r>
            <a:r>
              <a:rPr sz="1800" spc="-20" dirty="0">
                <a:latin typeface="Georgia"/>
                <a:cs typeface="Georgia"/>
              </a:rPr>
              <a:t>interval  </a:t>
            </a:r>
            <a:r>
              <a:rPr sz="1800" spc="-15" dirty="0">
                <a:latin typeface="Georgia"/>
                <a:cs typeface="Georgia"/>
              </a:rPr>
              <a:t>width to reflect </a:t>
            </a:r>
            <a:r>
              <a:rPr sz="1800" spc="-25" dirty="0">
                <a:latin typeface="Georgia"/>
                <a:cs typeface="Georgia"/>
              </a:rPr>
              <a:t>the </a:t>
            </a:r>
            <a:r>
              <a:rPr sz="1800" spc="-30" dirty="0">
                <a:latin typeface="Georgia"/>
                <a:cs typeface="Georgia"/>
              </a:rPr>
              <a:t>added</a:t>
            </a:r>
            <a:r>
              <a:rPr sz="1800" spc="-160" dirty="0">
                <a:latin typeface="Georgia"/>
                <a:cs typeface="Georgia"/>
              </a:rPr>
              <a:t> </a:t>
            </a:r>
            <a:r>
              <a:rPr sz="1800" spc="-25" dirty="0">
                <a:latin typeface="Georgia"/>
                <a:cs typeface="Georgia"/>
              </a:rPr>
              <a:t>uncertainty  </a:t>
            </a:r>
            <a:r>
              <a:rPr sz="1800" spc="-20" dirty="0">
                <a:latin typeface="Georgia"/>
                <a:cs typeface="Georgia"/>
              </a:rPr>
              <a:t>for </a:t>
            </a:r>
            <a:r>
              <a:rPr sz="1800" spc="-50" dirty="0">
                <a:latin typeface="Georgia"/>
                <a:cs typeface="Georgia"/>
              </a:rPr>
              <a:t>an </a:t>
            </a:r>
            <a:r>
              <a:rPr sz="1800" spc="-35" dirty="0">
                <a:latin typeface="Georgia"/>
                <a:cs typeface="Georgia"/>
              </a:rPr>
              <a:t>individual</a:t>
            </a:r>
            <a:r>
              <a:rPr sz="1800" spc="-45" dirty="0">
                <a:latin typeface="Georgia"/>
                <a:cs typeface="Georgia"/>
              </a:rPr>
              <a:t> </a:t>
            </a:r>
            <a:r>
              <a:rPr sz="1800" spc="-20" dirty="0">
                <a:latin typeface="Georgia"/>
                <a:cs typeface="Georgia"/>
              </a:rPr>
              <a:t>case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5924" y="258063"/>
            <a:ext cx="78384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5" dirty="0">
                <a:latin typeface="Arial Black"/>
                <a:cs typeface="Arial Black"/>
              </a:rPr>
              <a:t>Confidence Interval for an Individual y,</a:t>
            </a:r>
            <a:r>
              <a:rPr sz="2500" spc="30" dirty="0">
                <a:latin typeface="Arial Black"/>
                <a:cs typeface="Arial Black"/>
              </a:rPr>
              <a:t> </a:t>
            </a:r>
            <a:r>
              <a:rPr sz="2500" dirty="0">
                <a:latin typeface="Arial Black"/>
                <a:cs typeface="Arial Black"/>
              </a:rPr>
              <a:t>Given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5924" y="639063"/>
            <a:ext cx="23749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dirty="0">
                <a:latin typeface="Arial Black"/>
                <a:cs typeface="Arial Black"/>
              </a:rPr>
              <a:t>x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9837" y="1977079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29837" y="3010499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27651" y="1288128"/>
            <a:ext cx="0" cy="2760980"/>
          </a:xfrm>
          <a:custGeom>
            <a:avLst/>
            <a:gdLst/>
            <a:ahLst/>
            <a:cxnLst/>
            <a:rect l="l" t="t" r="r" b="b"/>
            <a:pathLst>
              <a:path h="2760979">
                <a:moveTo>
                  <a:pt x="0" y="0"/>
                </a:moveTo>
                <a:lnTo>
                  <a:pt x="0" y="2760561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16850" y="162984"/>
          <a:ext cx="7211059" cy="450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7570"/>
                <a:gridCol w="1896110"/>
                <a:gridCol w="1896110"/>
              </a:tblGrid>
              <a:tr h="637540">
                <a:tc>
                  <a:txBody>
                    <a:bodyPr/>
                    <a:lstStyle/>
                    <a:p>
                      <a:pPr marL="31750">
                        <a:lnSpc>
                          <a:spcPts val="2655"/>
                        </a:lnSpc>
                      </a:pPr>
                      <a:r>
                        <a:rPr sz="240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Terminology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486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b="1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Y = 2 +</a:t>
                      </a:r>
                      <a:r>
                        <a:rPr sz="2400" b="1" spc="-5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3(X)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FF00"/>
                      </a:solidFill>
                      <a:prstDash val="solid"/>
                    </a:lnL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33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Y =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Model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4292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2 =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Intercept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00FF00"/>
                      </a:solidFill>
                      <a:prstDash val="solid"/>
                    </a:lnL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32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CCCC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</a:tr>
              <a:tr h="332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96681" y="2260993"/>
            <a:ext cx="3810" cy="2311400"/>
          </a:xfrm>
          <a:custGeom>
            <a:avLst/>
            <a:gdLst/>
            <a:ahLst/>
            <a:cxnLst/>
            <a:rect l="l" t="t" r="r" b="b"/>
            <a:pathLst>
              <a:path w="3810" h="2311400">
                <a:moveTo>
                  <a:pt x="0" y="0"/>
                </a:moveTo>
                <a:lnTo>
                  <a:pt x="3572" y="23110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0250" y="4572000"/>
            <a:ext cx="5168900" cy="0"/>
          </a:xfrm>
          <a:custGeom>
            <a:avLst/>
            <a:gdLst/>
            <a:ahLst/>
            <a:cxnLst/>
            <a:rect l="l" t="t" r="r" b="b"/>
            <a:pathLst>
              <a:path w="5168900">
                <a:moveTo>
                  <a:pt x="0" y="0"/>
                </a:moveTo>
                <a:lnTo>
                  <a:pt x="5168502" y="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6681" y="2343150"/>
            <a:ext cx="5325745" cy="1418590"/>
          </a:xfrm>
          <a:custGeom>
            <a:avLst/>
            <a:gdLst/>
            <a:ahLst/>
            <a:cxnLst/>
            <a:rect l="l" t="t" r="r" b="b"/>
            <a:pathLst>
              <a:path w="5325745" h="1418589">
                <a:moveTo>
                  <a:pt x="0" y="1418030"/>
                </a:moveTo>
                <a:lnTo>
                  <a:pt x="5325663" y="0"/>
                </a:lnTo>
              </a:path>
            </a:pathLst>
          </a:custGeom>
          <a:ln w="508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54181" y="1554962"/>
            <a:ext cx="0" cy="3007995"/>
          </a:xfrm>
          <a:custGeom>
            <a:avLst/>
            <a:gdLst/>
            <a:ahLst/>
            <a:cxnLst/>
            <a:rect l="l" t="t" r="r" b="b"/>
            <a:pathLst>
              <a:path h="3007995">
                <a:moveTo>
                  <a:pt x="0" y="0"/>
                </a:moveTo>
                <a:lnTo>
                  <a:pt x="1" y="300752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98918" y="4350511"/>
            <a:ext cx="1549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Georgia"/>
                <a:cs typeface="Georgia"/>
              </a:rPr>
              <a:t>x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2531" y="973328"/>
            <a:ext cx="2305685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4380" marR="5080" algn="just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Georgia"/>
                <a:cs typeface="Georgia"/>
              </a:rPr>
              <a:t>Prediction</a:t>
            </a:r>
            <a:r>
              <a:rPr sz="1500" spc="-80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Interval  </a:t>
            </a:r>
            <a:r>
              <a:rPr sz="1500" spc="-20" dirty="0">
                <a:latin typeface="Georgia"/>
                <a:cs typeface="Georgia"/>
              </a:rPr>
              <a:t>for </a:t>
            </a:r>
            <a:r>
              <a:rPr sz="1500" spc="-35" dirty="0">
                <a:latin typeface="Georgia"/>
                <a:cs typeface="Georgia"/>
              </a:rPr>
              <a:t>an </a:t>
            </a:r>
            <a:r>
              <a:rPr sz="1500" spc="-30" dirty="0">
                <a:latin typeface="Georgia"/>
                <a:cs typeface="Georgia"/>
              </a:rPr>
              <a:t>individual </a:t>
            </a:r>
            <a:r>
              <a:rPr sz="1500" spc="-45" dirty="0">
                <a:latin typeface="Georgia"/>
                <a:cs typeface="Georgia"/>
              </a:rPr>
              <a:t>y,  </a:t>
            </a:r>
            <a:r>
              <a:rPr sz="1500" spc="-20" dirty="0">
                <a:latin typeface="Georgia"/>
                <a:cs typeface="Georgia"/>
              </a:rPr>
              <a:t>given</a:t>
            </a:r>
            <a:r>
              <a:rPr sz="1500" spc="-45" dirty="0">
                <a:latin typeface="Georgia"/>
                <a:cs typeface="Georgia"/>
              </a:rPr>
              <a:t> </a:t>
            </a:r>
            <a:r>
              <a:rPr sz="1500" spc="-25" dirty="0">
                <a:latin typeface="Georgia"/>
                <a:cs typeface="Georgia"/>
              </a:rPr>
              <a:t>x</a:t>
            </a:r>
            <a:r>
              <a:rPr sz="1500" spc="-37" baseline="-16666" dirty="0">
                <a:latin typeface="Georgia"/>
                <a:cs typeface="Georgia"/>
              </a:rPr>
              <a:t>p</a:t>
            </a:r>
            <a:endParaRPr sz="1500" baseline="-16666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2100" spc="20" dirty="0">
                <a:latin typeface="Georgia"/>
                <a:cs typeface="Georgia"/>
              </a:rPr>
              <a:t>y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72150" y="1657350"/>
            <a:ext cx="0" cy="2882900"/>
          </a:xfrm>
          <a:custGeom>
            <a:avLst/>
            <a:gdLst/>
            <a:ahLst/>
            <a:cxnLst/>
            <a:rect l="l" t="t" r="r" b="b"/>
            <a:pathLst>
              <a:path h="2882900">
                <a:moveTo>
                  <a:pt x="0" y="0"/>
                </a:moveTo>
                <a:lnTo>
                  <a:pt x="1" y="288250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93968" y="4524247"/>
            <a:ext cx="2387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i="1" spc="-120" dirty="0">
                <a:latin typeface="Trebuchet MS"/>
                <a:cs typeface="Trebuchet MS"/>
              </a:rPr>
              <a:t>x</a:t>
            </a:r>
            <a:r>
              <a:rPr sz="2100" i="1" spc="-67" baseline="-15873" dirty="0">
                <a:latin typeface="Trebuchet MS"/>
                <a:cs typeface="Trebuchet MS"/>
              </a:rPr>
              <a:t>p</a:t>
            </a:r>
            <a:endParaRPr sz="2100" baseline="-15873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86400" y="2057400"/>
            <a:ext cx="229870" cy="1370330"/>
          </a:xfrm>
          <a:custGeom>
            <a:avLst/>
            <a:gdLst/>
            <a:ahLst/>
            <a:cxnLst/>
            <a:rect l="l" t="t" r="r" b="b"/>
            <a:pathLst>
              <a:path w="229870" h="1370329">
                <a:moveTo>
                  <a:pt x="229790" y="0"/>
                </a:moveTo>
                <a:lnTo>
                  <a:pt x="188119" y="5190"/>
                </a:lnTo>
                <a:lnTo>
                  <a:pt x="146447" y="29845"/>
                </a:lnTo>
                <a:lnTo>
                  <a:pt x="126206" y="64881"/>
                </a:lnTo>
                <a:lnTo>
                  <a:pt x="114300" y="111597"/>
                </a:lnTo>
                <a:lnTo>
                  <a:pt x="114300" y="570959"/>
                </a:lnTo>
                <a:lnTo>
                  <a:pt x="104775" y="617674"/>
                </a:lnTo>
                <a:lnTo>
                  <a:pt x="84534" y="652710"/>
                </a:lnTo>
                <a:lnTo>
                  <a:pt x="41671" y="676068"/>
                </a:lnTo>
                <a:lnTo>
                  <a:pt x="0" y="682556"/>
                </a:lnTo>
                <a:lnTo>
                  <a:pt x="41671" y="694235"/>
                </a:lnTo>
                <a:lnTo>
                  <a:pt x="84534" y="717592"/>
                </a:lnTo>
                <a:lnTo>
                  <a:pt x="104775" y="752628"/>
                </a:lnTo>
                <a:lnTo>
                  <a:pt x="114300" y="799343"/>
                </a:lnTo>
                <a:lnTo>
                  <a:pt x="114300" y="1252220"/>
                </a:lnTo>
                <a:lnTo>
                  <a:pt x="126206" y="1300230"/>
                </a:lnTo>
                <a:lnTo>
                  <a:pt x="146447" y="1335270"/>
                </a:lnTo>
                <a:lnTo>
                  <a:pt x="188119" y="1358620"/>
                </a:lnTo>
                <a:lnTo>
                  <a:pt x="229790" y="1370300"/>
                </a:lnTo>
              </a:path>
            </a:pathLst>
          </a:custGeom>
          <a:ln w="508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2421" y="1876196"/>
            <a:ext cx="1036955" cy="867410"/>
          </a:xfrm>
          <a:custGeom>
            <a:avLst/>
            <a:gdLst/>
            <a:ahLst/>
            <a:cxnLst/>
            <a:rect l="l" t="t" r="r" b="b"/>
            <a:pathLst>
              <a:path w="1036954" h="867410">
                <a:moveTo>
                  <a:pt x="970162" y="827974"/>
                </a:moveTo>
                <a:lnTo>
                  <a:pt x="953897" y="847496"/>
                </a:lnTo>
                <a:lnTo>
                  <a:pt x="1036827" y="867003"/>
                </a:lnTo>
                <a:lnTo>
                  <a:pt x="1023309" y="836104"/>
                </a:lnTo>
                <a:lnTo>
                  <a:pt x="979919" y="836104"/>
                </a:lnTo>
                <a:lnTo>
                  <a:pt x="970162" y="827974"/>
                </a:lnTo>
                <a:close/>
              </a:path>
              <a:path w="1036954" h="867410">
                <a:moveTo>
                  <a:pt x="986417" y="808465"/>
                </a:moveTo>
                <a:lnTo>
                  <a:pt x="970162" y="827974"/>
                </a:lnTo>
                <a:lnTo>
                  <a:pt x="979919" y="836104"/>
                </a:lnTo>
                <a:lnTo>
                  <a:pt x="996175" y="816597"/>
                </a:lnTo>
                <a:lnTo>
                  <a:pt x="986417" y="808465"/>
                </a:lnTo>
                <a:close/>
              </a:path>
              <a:path w="1036954" h="867410">
                <a:moveTo>
                  <a:pt x="1002677" y="788949"/>
                </a:moveTo>
                <a:lnTo>
                  <a:pt x="986417" y="808465"/>
                </a:lnTo>
                <a:lnTo>
                  <a:pt x="996175" y="816597"/>
                </a:lnTo>
                <a:lnTo>
                  <a:pt x="979919" y="836104"/>
                </a:lnTo>
                <a:lnTo>
                  <a:pt x="1023309" y="836104"/>
                </a:lnTo>
                <a:lnTo>
                  <a:pt x="1002677" y="788949"/>
                </a:lnTo>
                <a:close/>
              </a:path>
              <a:path w="1036954" h="867410">
                <a:moveTo>
                  <a:pt x="16255" y="0"/>
                </a:moveTo>
                <a:lnTo>
                  <a:pt x="0" y="19507"/>
                </a:lnTo>
                <a:lnTo>
                  <a:pt x="970162" y="827974"/>
                </a:lnTo>
                <a:lnTo>
                  <a:pt x="986417" y="808465"/>
                </a:lnTo>
                <a:lnTo>
                  <a:pt x="16255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9300" y="2343150"/>
            <a:ext cx="227965" cy="742315"/>
          </a:xfrm>
          <a:custGeom>
            <a:avLst/>
            <a:gdLst/>
            <a:ahLst/>
            <a:cxnLst/>
            <a:rect l="l" t="t" r="r" b="b"/>
            <a:pathLst>
              <a:path w="227964" h="742314">
                <a:moveTo>
                  <a:pt x="0" y="0"/>
                </a:moveTo>
                <a:lnTo>
                  <a:pt x="48312" y="5130"/>
                </a:lnTo>
                <a:lnTo>
                  <a:pt x="82484" y="22575"/>
                </a:lnTo>
                <a:lnTo>
                  <a:pt x="114300" y="38994"/>
                </a:lnTo>
                <a:lnTo>
                  <a:pt x="114300" y="65675"/>
                </a:lnTo>
                <a:lnTo>
                  <a:pt x="114300" y="321192"/>
                </a:lnTo>
                <a:lnTo>
                  <a:pt x="129619" y="346847"/>
                </a:lnTo>
                <a:lnTo>
                  <a:pt x="146116" y="364292"/>
                </a:lnTo>
                <a:lnTo>
                  <a:pt x="180288" y="377632"/>
                </a:lnTo>
                <a:lnTo>
                  <a:pt x="227422" y="381737"/>
                </a:lnTo>
                <a:lnTo>
                  <a:pt x="180288" y="386868"/>
                </a:lnTo>
                <a:lnTo>
                  <a:pt x="146116" y="399182"/>
                </a:lnTo>
                <a:lnTo>
                  <a:pt x="129619" y="420731"/>
                </a:lnTo>
                <a:lnTo>
                  <a:pt x="114300" y="442281"/>
                </a:lnTo>
                <a:lnTo>
                  <a:pt x="114300" y="681380"/>
                </a:lnTo>
                <a:lnTo>
                  <a:pt x="114300" y="702929"/>
                </a:lnTo>
                <a:lnTo>
                  <a:pt x="82484" y="724479"/>
                </a:lnTo>
                <a:lnTo>
                  <a:pt x="48312" y="737819"/>
                </a:lnTo>
                <a:lnTo>
                  <a:pt x="0" y="741924"/>
                </a:lnTo>
              </a:path>
            </a:pathLst>
          </a:custGeom>
          <a:ln w="5080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15050" y="2743200"/>
            <a:ext cx="577215" cy="297180"/>
          </a:xfrm>
          <a:custGeom>
            <a:avLst/>
            <a:gdLst/>
            <a:ahLst/>
            <a:cxnLst/>
            <a:rect l="l" t="t" r="r" b="b"/>
            <a:pathLst>
              <a:path w="577215" h="297180">
                <a:moveTo>
                  <a:pt x="73831" y="22723"/>
                </a:moveTo>
                <a:lnTo>
                  <a:pt x="62474" y="45442"/>
                </a:lnTo>
                <a:lnTo>
                  <a:pt x="565823" y="297103"/>
                </a:lnTo>
                <a:lnTo>
                  <a:pt x="577176" y="274396"/>
                </a:lnTo>
                <a:lnTo>
                  <a:pt x="73831" y="22723"/>
                </a:lnTo>
                <a:close/>
              </a:path>
              <a:path w="577215" h="297180">
                <a:moveTo>
                  <a:pt x="85191" y="0"/>
                </a:moveTo>
                <a:lnTo>
                  <a:pt x="0" y="0"/>
                </a:lnTo>
                <a:lnTo>
                  <a:pt x="51117" y="68160"/>
                </a:lnTo>
                <a:lnTo>
                  <a:pt x="62474" y="45442"/>
                </a:lnTo>
                <a:lnTo>
                  <a:pt x="51117" y="39763"/>
                </a:lnTo>
                <a:lnTo>
                  <a:pt x="62471" y="17043"/>
                </a:lnTo>
                <a:lnTo>
                  <a:pt x="76671" y="17043"/>
                </a:lnTo>
                <a:lnTo>
                  <a:pt x="85191" y="0"/>
                </a:lnTo>
                <a:close/>
              </a:path>
              <a:path w="577215" h="297180">
                <a:moveTo>
                  <a:pt x="62471" y="17043"/>
                </a:moveTo>
                <a:lnTo>
                  <a:pt x="51117" y="39763"/>
                </a:lnTo>
                <a:lnTo>
                  <a:pt x="62474" y="45442"/>
                </a:lnTo>
                <a:lnTo>
                  <a:pt x="73831" y="22723"/>
                </a:lnTo>
                <a:lnTo>
                  <a:pt x="62471" y="17043"/>
                </a:lnTo>
                <a:close/>
              </a:path>
              <a:path w="577215" h="297180">
                <a:moveTo>
                  <a:pt x="76671" y="17043"/>
                </a:moveTo>
                <a:lnTo>
                  <a:pt x="62471" y="17043"/>
                </a:lnTo>
                <a:lnTo>
                  <a:pt x="73831" y="22723"/>
                </a:lnTo>
                <a:lnTo>
                  <a:pt x="76671" y="17043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 rot="20820000">
            <a:off x="2093597" y="3119818"/>
            <a:ext cx="630017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sz="2100" spc="20" dirty="0">
                <a:latin typeface="Georgia"/>
                <a:cs typeface="Georgia"/>
              </a:rPr>
              <a:t>y </a:t>
            </a:r>
            <a:r>
              <a:rPr sz="2100" spc="-190" dirty="0">
                <a:latin typeface="Georgia"/>
                <a:cs typeface="Georgia"/>
              </a:rPr>
              <a:t>=</a:t>
            </a:r>
            <a:r>
              <a:rPr sz="2100" spc="-200" dirty="0">
                <a:latin typeface="Georgia"/>
                <a:cs typeface="Georgia"/>
              </a:rPr>
              <a:t> </a:t>
            </a:r>
            <a:r>
              <a:rPr sz="2100" spc="-30" dirty="0">
                <a:latin typeface="Georgia"/>
                <a:cs typeface="Georgia"/>
              </a:rPr>
              <a:t>b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 rot="20820000">
            <a:off x="2625715" y="3179708"/>
            <a:ext cx="23121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sz="1400" spc="-85" dirty="0">
                <a:latin typeface="Georgia"/>
                <a:cs typeface="Georgia"/>
              </a:rPr>
              <a:t>0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 rot="20820000">
            <a:off x="2763559" y="2983094"/>
            <a:ext cx="471863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sz="2100" spc="-190" dirty="0">
                <a:latin typeface="Georgia"/>
                <a:cs typeface="Georgia"/>
              </a:rPr>
              <a:t>+</a:t>
            </a:r>
            <a:r>
              <a:rPr sz="2100" spc="-140" dirty="0">
                <a:latin typeface="Georgia"/>
                <a:cs typeface="Georgia"/>
              </a:rPr>
              <a:t> </a:t>
            </a:r>
            <a:r>
              <a:rPr sz="2100" spc="-30" dirty="0">
                <a:latin typeface="Georgia"/>
                <a:cs typeface="Georgia"/>
              </a:rPr>
              <a:t>b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 rot="20820000">
            <a:off x="3122247" y="3066931"/>
            <a:ext cx="231210" cy="204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10"/>
              </a:lnSpc>
            </a:pPr>
            <a:r>
              <a:rPr sz="1400" spc="170" dirty="0">
                <a:latin typeface="Georgia"/>
                <a:cs typeface="Georgia"/>
              </a:rPr>
              <a:t>1</a:t>
            </a:r>
            <a:endParaRPr sz="140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 rot="20820000">
            <a:off x="3160491" y="2907662"/>
            <a:ext cx="338797" cy="3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415"/>
              </a:lnSpc>
            </a:pPr>
            <a:r>
              <a:rPr sz="2100" spc="-50" dirty="0">
                <a:latin typeface="Georgia"/>
                <a:cs typeface="Georgia"/>
              </a:rPr>
              <a:t>x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 rot="20880000">
            <a:off x="2004034" y="3080789"/>
            <a:ext cx="333375" cy="266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00"/>
              </a:lnSpc>
            </a:pPr>
            <a:r>
              <a:rPr sz="2100" b="1" spc="305" dirty="0">
                <a:latin typeface="Arial"/>
                <a:cs typeface="Arial"/>
              </a:rPr>
              <a:t>□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41468" y="4579111"/>
            <a:ext cx="1549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latin typeface="Georgia"/>
                <a:cs typeface="Georgia"/>
              </a:rPr>
              <a:t>x</a:t>
            </a:r>
            <a:endParaRPr sz="2100">
              <a:latin typeface="Georgia"/>
              <a:cs typeface="Georgi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14600" y="3090667"/>
            <a:ext cx="4351020" cy="245110"/>
          </a:xfrm>
          <a:custGeom>
            <a:avLst/>
            <a:gdLst/>
            <a:ahLst/>
            <a:cxnLst/>
            <a:rect l="l" t="t" r="r" b="b"/>
            <a:pathLst>
              <a:path w="4351020" h="245110">
                <a:moveTo>
                  <a:pt x="0" y="244586"/>
                </a:moveTo>
                <a:lnTo>
                  <a:pt x="56960" y="237390"/>
                </a:lnTo>
                <a:lnTo>
                  <a:pt x="126345" y="228131"/>
                </a:lnTo>
                <a:lnTo>
                  <a:pt x="165292" y="222839"/>
                </a:lnTo>
                <a:lnTo>
                  <a:pt x="206858" y="217164"/>
                </a:lnTo>
                <a:lnTo>
                  <a:pt x="250882" y="211152"/>
                </a:lnTo>
                <a:lnTo>
                  <a:pt x="297201" y="204846"/>
                </a:lnTo>
                <a:lnTo>
                  <a:pt x="345655" y="198291"/>
                </a:lnTo>
                <a:lnTo>
                  <a:pt x="396079" y="191532"/>
                </a:lnTo>
                <a:lnTo>
                  <a:pt x="448314" y="184612"/>
                </a:lnTo>
                <a:lnTo>
                  <a:pt x="502196" y="177577"/>
                </a:lnTo>
                <a:lnTo>
                  <a:pt x="557564" y="170472"/>
                </a:lnTo>
                <a:lnTo>
                  <a:pt x="614255" y="163339"/>
                </a:lnTo>
                <a:lnTo>
                  <a:pt x="672107" y="156225"/>
                </a:lnTo>
                <a:lnTo>
                  <a:pt x="730959" y="149173"/>
                </a:lnTo>
                <a:lnTo>
                  <a:pt x="790648" y="142227"/>
                </a:lnTo>
                <a:lnTo>
                  <a:pt x="851012" y="135434"/>
                </a:lnTo>
                <a:lnTo>
                  <a:pt x="911890" y="128836"/>
                </a:lnTo>
                <a:lnTo>
                  <a:pt x="973118" y="122478"/>
                </a:lnTo>
                <a:lnTo>
                  <a:pt x="1034536" y="116406"/>
                </a:lnTo>
                <a:lnTo>
                  <a:pt x="1095980" y="110662"/>
                </a:lnTo>
                <a:lnTo>
                  <a:pt x="1157290" y="105293"/>
                </a:lnTo>
                <a:lnTo>
                  <a:pt x="1200442" y="101684"/>
                </a:lnTo>
                <a:lnTo>
                  <a:pt x="1244572" y="98063"/>
                </a:lnTo>
                <a:lnTo>
                  <a:pt x="1289628" y="94435"/>
                </a:lnTo>
                <a:lnTo>
                  <a:pt x="1335558" y="90806"/>
                </a:lnTo>
                <a:lnTo>
                  <a:pt x="1382311" y="87180"/>
                </a:lnTo>
                <a:lnTo>
                  <a:pt x="1429835" y="83562"/>
                </a:lnTo>
                <a:lnTo>
                  <a:pt x="1478077" y="79957"/>
                </a:lnTo>
                <a:lnTo>
                  <a:pt x="1526986" y="76370"/>
                </a:lnTo>
                <a:lnTo>
                  <a:pt x="1576509" y="72806"/>
                </a:lnTo>
                <a:lnTo>
                  <a:pt x="1626596" y="69269"/>
                </a:lnTo>
                <a:lnTo>
                  <a:pt x="1677194" y="65765"/>
                </a:lnTo>
                <a:lnTo>
                  <a:pt x="1728251" y="62299"/>
                </a:lnTo>
                <a:lnTo>
                  <a:pt x="1779715" y="58875"/>
                </a:lnTo>
                <a:lnTo>
                  <a:pt x="1831535" y="55498"/>
                </a:lnTo>
                <a:lnTo>
                  <a:pt x="1883659" y="52174"/>
                </a:lnTo>
                <a:lnTo>
                  <a:pt x="1936034" y="48907"/>
                </a:lnTo>
                <a:lnTo>
                  <a:pt x="1988609" y="45702"/>
                </a:lnTo>
                <a:lnTo>
                  <a:pt x="2041331" y="42563"/>
                </a:lnTo>
                <a:lnTo>
                  <a:pt x="2094150" y="39497"/>
                </a:lnTo>
                <a:lnTo>
                  <a:pt x="2147013" y="36508"/>
                </a:lnTo>
                <a:lnTo>
                  <a:pt x="2199868" y="33600"/>
                </a:lnTo>
                <a:lnTo>
                  <a:pt x="2252664" y="30779"/>
                </a:lnTo>
                <a:lnTo>
                  <a:pt x="2305348" y="28049"/>
                </a:lnTo>
                <a:lnTo>
                  <a:pt x="2357869" y="25416"/>
                </a:lnTo>
                <a:lnTo>
                  <a:pt x="2410174" y="22884"/>
                </a:lnTo>
                <a:lnTo>
                  <a:pt x="2462213" y="20458"/>
                </a:lnTo>
                <a:lnTo>
                  <a:pt x="2513932" y="18144"/>
                </a:lnTo>
                <a:lnTo>
                  <a:pt x="2565280" y="15945"/>
                </a:lnTo>
                <a:lnTo>
                  <a:pt x="2616205" y="13868"/>
                </a:lnTo>
                <a:lnTo>
                  <a:pt x="2666656" y="11917"/>
                </a:lnTo>
                <a:lnTo>
                  <a:pt x="2716580" y="10096"/>
                </a:lnTo>
                <a:lnTo>
                  <a:pt x="2765926" y="8411"/>
                </a:lnTo>
                <a:lnTo>
                  <a:pt x="2814641" y="6866"/>
                </a:lnTo>
                <a:lnTo>
                  <a:pt x="2868347" y="5357"/>
                </a:lnTo>
                <a:lnTo>
                  <a:pt x="2922947" y="4061"/>
                </a:lnTo>
                <a:lnTo>
                  <a:pt x="2978326" y="2966"/>
                </a:lnTo>
                <a:lnTo>
                  <a:pt x="3034371" y="2061"/>
                </a:lnTo>
                <a:lnTo>
                  <a:pt x="3090966" y="1336"/>
                </a:lnTo>
                <a:lnTo>
                  <a:pt x="3147998" y="778"/>
                </a:lnTo>
                <a:lnTo>
                  <a:pt x="3205352" y="377"/>
                </a:lnTo>
                <a:lnTo>
                  <a:pt x="3262914" y="121"/>
                </a:lnTo>
                <a:lnTo>
                  <a:pt x="3320569" y="0"/>
                </a:lnTo>
                <a:lnTo>
                  <a:pt x="3378204" y="0"/>
                </a:lnTo>
                <a:lnTo>
                  <a:pt x="3435704" y="112"/>
                </a:lnTo>
                <a:lnTo>
                  <a:pt x="3492955" y="324"/>
                </a:lnTo>
                <a:lnTo>
                  <a:pt x="3549842" y="625"/>
                </a:lnTo>
                <a:lnTo>
                  <a:pt x="3606252" y="1003"/>
                </a:lnTo>
                <a:lnTo>
                  <a:pt x="3662069" y="1447"/>
                </a:lnTo>
                <a:lnTo>
                  <a:pt x="3717180" y="1946"/>
                </a:lnTo>
                <a:lnTo>
                  <a:pt x="3771470" y="2488"/>
                </a:lnTo>
                <a:lnTo>
                  <a:pt x="3824825" y="3063"/>
                </a:lnTo>
                <a:lnTo>
                  <a:pt x="3877130" y="3659"/>
                </a:lnTo>
                <a:lnTo>
                  <a:pt x="3928272" y="4264"/>
                </a:lnTo>
                <a:lnTo>
                  <a:pt x="3978136" y="4868"/>
                </a:lnTo>
                <a:lnTo>
                  <a:pt x="4026608" y="5458"/>
                </a:lnTo>
                <a:lnTo>
                  <a:pt x="4073573" y="6025"/>
                </a:lnTo>
                <a:lnTo>
                  <a:pt x="4118917" y="6555"/>
                </a:lnTo>
                <a:lnTo>
                  <a:pt x="4162526" y="7039"/>
                </a:lnTo>
                <a:lnTo>
                  <a:pt x="4204285" y="7465"/>
                </a:lnTo>
                <a:lnTo>
                  <a:pt x="4244081" y="7822"/>
                </a:lnTo>
                <a:lnTo>
                  <a:pt x="4317324" y="8281"/>
                </a:lnTo>
                <a:lnTo>
                  <a:pt x="4350542" y="8362"/>
                </a:lnTo>
              </a:path>
            </a:pathLst>
          </a:custGeom>
          <a:ln w="2857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14700" y="3486787"/>
            <a:ext cx="3557904" cy="253365"/>
          </a:xfrm>
          <a:custGeom>
            <a:avLst/>
            <a:gdLst/>
            <a:ahLst/>
            <a:cxnLst/>
            <a:rect l="l" t="t" r="r" b="b"/>
            <a:pathLst>
              <a:path w="3557904" h="253364">
                <a:moveTo>
                  <a:pt x="0" y="253278"/>
                </a:moveTo>
                <a:lnTo>
                  <a:pt x="27971" y="247574"/>
                </a:lnTo>
                <a:lnTo>
                  <a:pt x="61912" y="240449"/>
                </a:lnTo>
                <a:lnTo>
                  <a:pt x="101155" y="232094"/>
                </a:lnTo>
                <a:lnTo>
                  <a:pt x="145034" y="222701"/>
                </a:lnTo>
                <a:lnTo>
                  <a:pt x="192881" y="212459"/>
                </a:lnTo>
                <a:lnTo>
                  <a:pt x="244030" y="201559"/>
                </a:lnTo>
                <a:lnTo>
                  <a:pt x="297815" y="190194"/>
                </a:lnTo>
                <a:lnTo>
                  <a:pt x="353568" y="178553"/>
                </a:lnTo>
                <a:lnTo>
                  <a:pt x="410623" y="166827"/>
                </a:lnTo>
                <a:lnTo>
                  <a:pt x="468312" y="155207"/>
                </a:lnTo>
                <a:lnTo>
                  <a:pt x="525970" y="143885"/>
                </a:lnTo>
                <a:lnTo>
                  <a:pt x="582930" y="133051"/>
                </a:lnTo>
                <a:lnTo>
                  <a:pt x="638524" y="122895"/>
                </a:lnTo>
                <a:lnTo>
                  <a:pt x="692086" y="113609"/>
                </a:lnTo>
                <a:lnTo>
                  <a:pt x="742950" y="105384"/>
                </a:lnTo>
                <a:lnTo>
                  <a:pt x="791841" y="97923"/>
                </a:lnTo>
                <a:lnTo>
                  <a:pt x="840039" y="90795"/>
                </a:lnTo>
                <a:lnTo>
                  <a:pt x="887711" y="83991"/>
                </a:lnTo>
                <a:lnTo>
                  <a:pt x="935020" y="77502"/>
                </a:lnTo>
                <a:lnTo>
                  <a:pt x="982133" y="71319"/>
                </a:lnTo>
                <a:lnTo>
                  <a:pt x="1029214" y="65433"/>
                </a:lnTo>
                <a:lnTo>
                  <a:pt x="1076428" y="59836"/>
                </a:lnTo>
                <a:lnTo>
                  <a:pt x="1123941" y="54518"/>
                </a:lnTo>
                <a:lnTo>
                  <a:pt x="1171918" y="49469"/>
                </a:lnTo>
                <a:lnTo>
                  <a:pt x="1220523" y="44682"/>
                </a:lnTo>
                <a:lnTo>
                  <a:pt x="1269923" y="40147"/>
                </a:lnTo>
                <a:lnTo>
                  <a:pt x="1320281" y="35855"/>
                </a:lnTo>
                <a:lnTo>
                  <a:pt x="1371763" y="31797"/>
                </a:lnTo>
                <a:lnTo>
                  <a:pt x="1424535" y="27964"/>
                </a:lnTo>
                <a:lnTo>
                  <a:pt x="1478760" y="24348"/>
                </a:lnTo>
                <a:lnTo>
                  <a:pt x="1524770" y="21515"/>
                </a:lnTo>
                <a:lnTo>
                  <a:pt x="1571148" y="18867"/>
                </a:lnTo>
                <a:lnTo>
                  <a:pt x="1617929" y="16404"/>
                </a:lnTo>
                <a:lnTo>
                  <a:pt x="1665152" y="14121"/>
                </a:lnTo>
                <a:lnTo>
                  <a:pt x="1712852" y="12017"/>
                </a:lnTo>
                <a:lnTo>
                  <a:pt x="1761067" y="10091"/>
                </a:lnTo>
                <a:lnTo>
                  <a:pt x="1809833" y="8340"/>
                </a:lnTo>
                <a:lnTo>
                  <a:pt x="1859188" y="6762"/>
                </a:lnTo>
                <a:lnTo>
                  <a:pt x="1909167" y="5355"/>
                </a:lnTo>
                <a:lnTo>
                  <a:pt x="1959808" y="4116"/>
                </a:lnTo>
                <a:lnTo>
                  <a:pt x="2011147" y="3045"/>
                </a:lnTo>
                <a:lnTo>
                  <a:pt x="2063221" y="2138"/>
                </a:lnTo>
                <a:lnTo>
                  <a:pt x="2116067" y="1393"/>
                </a:lnTo>
                <a:lnTo>
                  <a:pt x="2169721" y="809"/>
                </a:lnTo>
                <a:lnTo>
                  <a:pt x="2224221" y="384"/>
                </a:lnTo>
                <a:lnTo>
                  <a:pt x="2279603" y="114"/>
                </a:lnTo>
                <a:lnTo>
                  <a:pt x="2335904" y="0"/>
                </a:lnTo>
                <a:lnTo>
                  <a:pt x="2393161" y="37"/>
                </a:lnTo>
                <a:lnTo>
                  <a:pt x="2439603" y="240"/>
                </a:lnTo>
                <a:lnTo>
                  <a:pt x="2488361" y="664"/>
                </a:lnTo>
                <a:lnTo>
                  <a:pt x="2539159" y="1288"/>
                </a:lnTo>
                <a:lnTo>
                  <a:pt x="2591721" y="2097"/>
                </a:lnTo>
                <a:lnTo>
                  <a:pt x="2645769" y="3070"/>
                </a:lnTo>
                <a:lnTo>
                  <a:pt x="2701027" y="4192"/>
                </a:lnTo>
                <a:lnTo>
                  <a:pt x="2757218" y="5443"/>
                </a:lnTo>
                <a:lnTo>
                  <a:pt x="2814067" y="6805"/>
                </a:lnTo>
                <a:lnTo>
                  <a:pt x="2871296" y="8261"/>
                </a:lnTo>
                <a:lnTo>
                  <a:pt x="2928629" y="9792"/>
                </a:lnTo>
                <a:lnTo>
                  <a:pt x="2985790" y="11382"/>
                </a:lnTo>
                <a:lnTo>
                  <a:pt x="3042501" y="13010"/>
                </a:lnTo>
                <a:lnTo>
                  <a:pt x="3098487" y="14661"/>
                </a:lnTo>
                <a:lnTo>
                  <a:pt x="3153470" y="16315"/>
                </a:lnTo>
                <a:lnTo>
                  <a:pt x="3207175" y="17955"/>
                </a:lnTo>
                <a:lnTo>
                  <a:pt x="3259324" y="19562"/>
                </a:lnTo>
                <a:lnTo>
                  <a:pt x="3309642" y="21120"/>
                </a:lnTo>
                <a:lnTo>
                  <a:pt x="3357851" y="22608"/>
                </a:lnTo>
                <a:lnTo>
                  <a:pt x="3403675" y="24011"/>
                </a:lnTo>
                <a:lnTo>
                  <a:pt x="3446838" y="25310"/>
                </a:lnTo>
                <a:lnTo>
                  <a:pt x="3487062" y="26486"/>
                </a:lnTo>
                <a:lnTo>
                  <a:pt x="3524072" y="27522"/>
                </a:lnTo>
                <a:lnTo>
                  <a:pt x="3557592" y="2840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857500" y="1528762"/>
            <a:ext cx="3522345" cy="249554"/>
          </a:xfrm>
          <a:custGeom>
            <a:avLst/>
            <a:gdLst/>
            <a:ahLst/>
            <a:cxnLst/>
            <a:rect l="l" t="t" r="r" b="b"/>
            <a:pathLst>
              <a:path w="3522345" h="249555">
                <a:moveTo>
                  <a:pt x="0" y="237509"/>
                </a:moveTo>
                <a:lnTo>
                  <a:pt x="61985" y="238405"/>
                </a:lnTo>
                <a:lnTo>
                  <a:pt x="142122" y="239869"/>
                </a:lnTo>
                <a:lnTo>
                  <a:pt x="187951" y="240752"/>
                </a:lnTo>
                <a:lnTo>
                  <a:pt x="237061" y="241702"/>
                </a:lnTo>
                <a:lnTo>
                  <a:pt x="289035" y="242694"/>
                </a:lnTo>
                <a:lnTo>
                  <a:pt x="343452" y="243705"/>
                </a:lnTo>
                <a:lnTo>
                  <a:pt x="399895" y="244708"/>
                </a:lnTo>
                <a:lnTo>
                  <a:pt x="457944" y="245680"/>
                </a:lnTo>
                <a:lnTo>
                  <a:pt x="517180" y="246595"/>
                </a:lnTo>
                <a:lnTo>
                  <a:pt x="577186" y="247428"/>
                </a:lnTo>
                <a:lnTo>
                  <a:pt x="637541" y="248155"/>
                </a:lnTo>
                <a:lnTo>
                  <a:pt x="697828" y="248751"/>
                </a:lnTo>
                <a:lnTo>
                  <a:pt x="757627" y="249191"/>
                </a:lnTo>
                <a:lnTo>
                  <a:pt x="816519" y="249451"/>
                </a:lnTo>
                <a:lnTo>
                  <a:pt x="874087" y="249505"/>
                </a:lnTo>
                <a:lnTo>
                  <a:pt x="929910" y="249329"/>
                </a:lnTo>
                <a:lnTo>
                  <a:pt x="983571" y="248898"/>
                </a:lnTo>
                <a:lnTo>
                  <a:pt x="1034650" y="248187"/>
                </a:lnTo>
                <a:lnTo>
                  <a:pt x="1086916" y="247179"/>
                </a:lnTo>
                <a:lnTo>
                  <a:pt x="1139162" y="245973"/>
                </a:lnTo>
                <a:lnTo>
                  <a:pt x="1191345" y="244574"/>
                </a:lnTo>
                <a:lnTo>
                  <a:pt x="1243427" y="242993"/>
                </a:lnTo>
                <a:lnTo>
                  <a:pt x="1295365" y="241237"/>
                </a:lnTo>
                <a:lnTo>
                  <a:pt x="1347120" y="239314"/>
                </a:lnTo>
                <a:lnTo>
                  <a:pt x="1398652" y="237232"/>
                </a:lnTo>
                <a:lnTo>
                  <a:pt x="1449918" y="235000"/>
                </a:lnTo>
                <a:lnTo>
                  <a:pt x="1500879" y="232626"/>
                </a:lnTo>
                <a:lnTo>
                  <a:pt x="1551495" y="230118"/>
                </a:lnTo>
                <a:lnTo>
                  <a:pt x="1601724" y="227485"/>
                </a:lnTo>
                <a:lnTo>
                  <a:pt x="1651526" y="224733"/>
                </a:lnTo>
                <a:lnTo>
                  <a:pt x="1700860" y="221873"/>
                </a:lnTo>
                <a:lnTo>
                  <a:pt x="1749686" y="218911"/>
                </a:lnTo>
                <a:lnTo>
                  <a:pt x="1797963" y="215856"/>
                </a:lnTo>
                <a:lnTo>
                  <a:pt x="1845651" y="212717"/>
                </a:lnTo>
                <a:lnTo>
                  <a:pt x="1892708" y="209500"/>
                </a:lnTo>
                <a:lnTo>
                  <a:pt x="1939095" y="206216"/>
                </a:lnTo>
                <a:lnTo>
                  <a:pt x="1984771" y="202872"/>
                </a:lnTo>
                <a:lnTo>
                  <a:pt x="2041406" y="198517"/>
                </a:lnTo>
                <a:lnTo>
                  <a:pt x="2096638" y="193996"/>
                </a:lnTo>
                <a:lnTo>
                  <a:pt x="2150620" y="189309"/>
                </a:lnTo>
                <a:lnTo>
                  <a:pt x="2203503" y="184454"/>
                </a:lnTo>
                <a:lnTo>
                  <a:pt x="2255439" y="179433"/>
                </a:lnTo>
                <a:lnTo>
                  <a:pt x="2306582" y="174246"/>
                </a:lnTo>
                <a:lnTo>
                  <a:pt x="2357084" y="168891"/>
                </a:lnTo>
                <a:lnTo>
                  <a:pt x="2407097" y="163370"/>
                </a:lnTo>
                <a:lnTo>
                  <a:pt x="2456773" y="157683"/>
                </a:lnTo>
                <a:lnTo>
                  <a:pt x="2506266" y="151828"/>
                </a:lnTo>
                <a:lnTo>
                  <a:pt x="2555726" y="145807"/>
                </a:lnTo>
                <a:lnTo>
                  <a:pt x="2605308" y="139620"/>
                </a:lnTo>
                <a:lnTo>
                  <a:pt x="2655163" y="133265"/>
                </a:lnTo>
                <a:lnTo>
                  <a:pt x="2705443" y="126744"/>
                </a:lnTo>
                <a:lnTo>
                  <a:pt x="2756301" y="120057"/>
                </a:lnTo>
                <a:lnTo>
                  <a:pt x="2808667" y="112940"/>
                </a:lnTo>
                <a:lnTo>
                  <a:pt x="2863035" y="105206"/>
                </a:lnTo>
                <a:lnTo>
                  <a:pt x="2918900" y="96970"/>
                </a:lnTo>
                <a:lnTo>
                  <a:pt x="2975755" y="88343"/>
                </a:lnTo>
                <a:lnTo>
                  <a:pt x="3033096" y="79439"/>
                </a:lnTo>
                <a:lnTo>
                  <a:pt x="3090415" y="70371"/>
                </a:lnTo>
                <a:lnTo>
                  <a:pt x="3147207" y="61251"/>
                </a:lnTo>
                <a:lnTo>
                  <a:pt x="3202967" y="52193"/>
                </a:lnTo>
                <a:lnTo>
                  <a:pt x="3257187" y="43310"/>
                </a:lnTo>
                <a:lnTo>
                  <a:pt x="3309364" y="34713"/>
                </a:lnTo>
                <a:lnTo>
                  <a:pt x="3358989" y="26518"/>
                </a:lnTo>
                <a:lnTo>
                  <a:pt x="3405559" y="18836"/>
                </a:lnTo>
                <a:lnTo>
                  <a:pt x="3448566" y="11780"/>
                </a:lnTo>
                <a:lnTo>
                  <a:pt x="3487506" y="5464"/>
                </a:lnTo>
                <a:lnTo>
                  <a:pt x="3521872" y="0"/>
                </a:lnTo>
              </a:path>
            </a:pathLst>
          </a:custGeom>
          <a:ln w="28575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286000" y="1702600"/>
            <a:ext cx="4377055" cy="247650"/>
          </a:xfrm>
          <a:custGeom>
            <a:avLst/>
            <a:gdLst/>
            <a:ahLst/>
            <a:cxnLst/>
            <a:rect l="l" t="t" r="r" b="b"/>
            <a:pathLst>
              <a:path w="4377055" h="247650">
                <a:moveTo>
                  <a:pt x="0" y="245305"/>
                </a:moveTo>
                <a:lnTo>
                  <a:pt x="26903" y="245231"/>
                </a:lnTo>
                <a:lnTo>
                  <a:pt x="56988" y="245230"/>
                </a:lnTo>
                <a:lnTo>
                  <a:pt x="90093" y="245291"/>
                </a:lnTo>
                <a:lnTo>
                  <a:pt x="164716" y="245560"/>
                </a:lnTo>
                <a:lnTo>
                  <a:pt x="205908" y="245748"/>
                </a:lnTo>
                <a:lnTo>
                  <a:pt x="249473" y="245958"/>
                </a:lnTo>
                <a:lnTo>
                  <a:pt x="295247" y="246180"/>
                </a:lnTo>
                <a:lnTo>
                  <a:pt x="343069" y="246405"/>
                </a:lnTo>
                <a:lnTo>
                  <a:pt x="392776" y="246623"/>
                </a:lnTo>
                <a:lnTo>
                  <a:pt x="444207" y="246823"/>
                </a:lnTo>
                <a:lnTo>
                  <a:pt x="497199" y="246997"/>
                </a:lnTo>
                <a:lnTo>
                  <a:pt x="551590" y="247132"/>
                </a:lnTo>
                <a:lnTo>
                  <a:pt x="607219" y="247221"/>
                </a:lnTo>
                <a:lnTo>
                  <a:pt x="663923" y="247253"/>
                </a:lnTo>
                <a:lnTo>
                  <a:pt x="721540" y="247218"/>
                </a:lnTo>
                <a:lnTo>
                  <a:pt x="779908" y="247105"/>
                </a:lnTo>
                <a:lnTo>
                  <a:pt x="838865" y="246906"/>
                </a:lnTo>
                <a:lnTo>
                  <a:pt x="898249" y="246610"/>
                </a:lnTo>
                <a:lnTo>
                  <a:pt x="957899" y="246208"/>
                </a:lnTo>
                <a:lnTo>
                  <a:pt x="1017650" y="245689"/>
                </a:lnTo>
                <a:lnTo>
                  <a:pt x="1077343" y="245043"/>
                </a:lnTo>
                <a:lnTo>
                  <a:pt x="1136815" y="244260"/>
                </a:lnTo>
                <a:lnTo>
                  <a:pt x="1195903" y="243332"/>
                </a:lnTo>
                <a:lnTo>
                  <a:pt x="1254445" y="242247"/>
                </a:lnTo>
                <a:lnTo>
                  <a:pt x="1312281" y="240995"/>
                </a:lnTo>
                <a:lnTo>
                  <a:pt x="1369246" y="239567"/>
                </a:lnTo>
                <a:lnTo>
                  <a:pt x="1425180" y="237954"/>
                </a:lnTo>
                <a:lnTo>
                  <a:pt x="1472554" y="236458"/>
                </a:lnTo>
                <a:lnTo>
                  <a:pt x="1520687" y="234873"/>
                </a:lnTo>
                <a:lnTo>
                  <a:pt x="1569527" y="233201"/>
                </a:lnTo>
                <a:lnTo>
                  <a:pt x="1619019" y="231444"/>
                </a:lnTo>
                <a:lnTo>
                  <a:pt x="1669112" y="229602"/>
                </a:lnTo>
                <a:lnTo>
                  <a:pt x="1719750" y="227677"/>
                </a:lnTo>
                <a:lnTo>
                  <a:pt x="1770881" y="225671"/>
                </a:lnTo>
                <a:lnTo>
                  <a:pt x="1822451" y="223586"/>
                </a:lnTo>
                <a:lnTo>
                  <a:pt x="1874407" y="221422"/>
                </a:lnTo>
                <a:lnTo>
                  <a:pt x="1926695" y="219182"/>
                </a:lnTo>
                <a:lnTo>
                  <a:pt x="1979262" y="216866"/>
                </a:lnTo>
                <a:lnTo>
                  <a:pt x="2032054" y="214477"/>
                </a:lnTo>
                <a:lnTo>
                  <a:pt x="2085017" y="212016"/>
                </a:lnTo>
                <a:lnTo>
                  <a:pt x="2138099" y="209483"/>
                </a:lnTo>
                <a:lnTo>
                  <a:pt x="2191246" y="206882"/>
                </a:lnTo>
                <a:lnTo>
                  <a:pt x="2244404" y="204213"/>
                </a:lnTo>
                <a:lnTo>
                  <a:pt x="2297520" y="201478"/>
                </a:lnTo>
                <a:lnTo>
                  <a:pt x="2350541" y="198679"/>
                </a:lnTo>
                <a:lnTo>
                  <a:pt x="2403412" y="195816"/>
                </a:lnTo>
                <a:lnTo>
                  <a:pt x="2456081" y="192892"/>
                </a:lnTo>
                <a:lnTo>
                  <a:pt x="2508493" y="189907"/>
                </a:lnTo>
                <a:lnTo>
                  <a:pt x="2560597" y="186864"/>
                </a:lnTo>
                <a:lnTo>
                  <a:pt x="2612337" y="183764"/>
                </a:lnTo>
                <a:lnTo>
                  <a:pt x="2663661" y="180608"/>
                </a:lnTo>
                <a:lnTo>
                  <a:pt x="2714514" y="177398"/>
                </a:lnTo>
                <a:lnTo>
                  <a:pt x="2764845" y="174136"/>
                </a:lnTo>
                <a:lnTo>
                  <a:pt x="2814598" y="170823"/>
                </a:lnTo>
                <a:lnTo>
                  <a:pt x="2863722" y="167460"/>
                </a:lnTo>
                <a:lnTo>
                  <a:pt x="2912161" y="164049"/>
                </a:lnTo>
                <a:lnTo>
                  <a:pt x="2959863" y="160591"/>
                </a:lnTo>
                <a:lnTo>
                  <a:pt x="3006775" y="157089"/>
                </a:lnTo>
                <a:lnTo>
                  <a:pt x="3052842" y="153543"/>
                </a:lnTo>
                <a:lnTo>
                  <a:pt x="3098011" y="149955"/>
                </a:lnTo>
                <a:lnTo>
                  <a:pt x="3157137" y="145032"/>
                </a:lnTo>
                <a:lnTo>
                  <a:pt x="3216429" y="139761"/>
                </a:lnTo>
                <a:lnTo>
                  <a:pt x="3275778" y="134177"/>
                </a:lnTo>
                <a:lnTo>
                  <a:pt x="3335077" y="128312"/>
                </a:lnTo>
                <a:lnTo>
                  <a:pt x="3394217" y="122202"/>
                </a:lnTo>
                <a:lnTo>
                  <a:pt x="3453089" y="115878"/>
                </a:lnTo>
                <a:lnTo>
                  <a:pt x="3511586" y="109375"/>
                </a:lnTo>
                <a:lnTo>
                  <a:pt x="3569598" y="102726"/>
                </a:lnTo>
                <a:lnTo>
                  <a:pt x="3627019" y="95965"/>
                </a:lnTo>
                <a:lnTo>
                  <a:pt x="3683738" y="89126"/>
                </a:lnTo>
                <a:lnTo>
                  <a:pt x="3739648" y="82242"/>
                </a:lnTo>
                <a:lnTo>
                  <a:pt x="3794641" y="75347"/>
                </a:lnTo>
                <a:lnTo>
                  <a:pt x="3848608" y="68474"/>
                </a:lnTo>
                <a:lnTo>
                  <a:pt x="3901440" y="61658"/>
                </a:lnTo>
                <a:lnTo>
                  <a:pt x="3953030" y="54931"/>
                </a:lnTo>
                <a:lnTo>
                  <a:pt x="4003269" y="48328"/>
                </a:lnTo>
                <a:lnTo>
                  <a:pt x="4052048" y="41881"/>
                </a:lnTo>
                <a:lnTo>
                  <a:pt x="4099260" y="35626"/>
                </a:lnTo>
                <a:lnTo>
                  <a:pt x="4144795" y="29594"/>
                </a:lnTo>
                <a:lnTo>
                  <a:pt x="4188546" y="23821"/>
                </a:lnTo>
                <a:lnTo>
                  <a:pt x="4230405" y="18339"/>
                </a:lnTo>
                <a:lnTo>
                  <a:pt x="4270262" y="13182"/>
                </a:lnTo>
                <a:lnTo>
                  <a:pt x="4343539" y="3979"/>
                </a:lnTo>
                <a:lnTo>
                  <a:pt x="4376742" y="0"/>
                </a:lnTo>
              </a:path>
            </a:pathLst>
          </a:custGeom>
          <a:ln w="28575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43450" y="4686300"/>
            <a:ext cx="171450" cy="0"/>
          </a:xfrm>
          <a:custGeom>
            <a:avLst/>
            <a:gdLst/>
            <a:ahLst/>
            <a:cxnLst/>
            <a:rect l="l" t="t" r="r" b="b"/>
            <a:pathLst>
              <a:path w="171450">
                <a:moveTo>
                  <a:pt x="0" y="0"/>
                </a:moveTo>
                <a:lnTo>
                  <a:pt x="171450" y="1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920306" y="2649727"/>
            <a:ext cx="85344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-40" dirty="0">
                <a:latin typeface="Georgia"/>
                <a:cs typeface="Georgia"/>
              </a:rPr>
              <a:t>Confidenc  </a:t>
            </a:r>
            <a:r>
              <a:rPr sz="1500" spc="5" dirty="0">
                <a:latin typeface="Georgia"/>
                <a:cs typeface="Georgia"/>
              </a:rPr>
              <a:t>e </a:t>
            </a:r>
            <a:r>
              <a:rPr sz="1500" spc="-25" dirty="0">
                <a:latin typeface="Georgia"/>
                <a:cs typeface="Georgia"/>
              </a:rPr>
              <a:t>Interval  </a:t>
            </a:r>
            <a:r>
              <a:rPr sz="1500" spc="-20" dirty="0">
                <a:latin typeface="Georgia"/>
                <a:cs typeface="Georgia"/>
              </a:rPr>
              <a:t>for the  </a:t>
            </a:r>
            <a:r>
              <a:rPr sz="1500" spc="-35" dirty="0">
                <a:latin typeface="Georgia"/>
                <a:cs typeface="Georgia"/>
              </a:rPr>
              <a:t>mean </a:t>
            </a:r>
            <a:r>
              <a:rPr sz="1500" spc="-25" dirty="0">
                <a:latin typeface="Georgia"/>
                <a:cs typeface="Georgia"/>
              </a:rPr>
              <a:t>of</a:t>
            </a:r>
            <a:r>
              <a:rPr sz="1500" spc="-140" dirty="0">
                <a:latin typeface="Georgia"/>
                <a:cs typeface="Georgia"/>
              </a:rPr>
              <a:t> </a:t>
            </a:r>
            <a:r>
              <a:rPr sz="1500" spc="-45" dirty="0">
                <a:latin typeface="Georgia"/>
                <a:cs typeface="Georgia"/>
              </a:rPr>
              <a:t>y,  </a:t>
            </a:r>
            <a:r>
              <a:rPr sz="1500" spc="-20" dirty="0">
                <a:latin typeface="Georgia"/>
                <a:cs typeface="Georgia"/>
              </a:rPr>
              <a:t>given</a:t>
            </a:r>
            <a:r>
              <a:rPr sz="1500" spc="-60" dirty="0">
                <a:latin typeface="Georgia"/>
                <a:cs typeface="Georgia"/>
              </a:rPr>
              <a:t> </a:t>
            </a:r>
            <a:r>
              <a:rPr sz="1500" spc="-30" dirty="0">
                <a:latin typeface="Georgia"/>
                <a:cs typeface="Georgia"/>
              </a:rPr>
              <a:t>x</a:t>
            </a:r>
            <a:r>
              <a:rPr sz="1500" spc="-44" baseline="-16666" dirty="0">
                <a:latin typeface="Georgia"/>
                <a:cs typeface="Georgia"/>
              </a:rPr>
              <a:t>p</a:t>
            </a:r>
            <a:endParaRPr sz="1500" baseline="-16666">
              <a:latin typeface="Georgia"/>
              <a:cs typeface="Georgia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4701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Interval Estimates for Different Values of</a:t>
            </a:r>
            <a:r>
              <a:rPr sz="2500" b="0" spc="60" dirty="0">
                <a:latin typeface="Arial Black"/>
                <a:cs typeface="Arial Black"/>
              </a:rPr>
              <a:t> </a:t>
            </a:r>
            <a:r>
              <a:rPr sz="2500" b="0" dirty="0">
                <a:latin typeface="Arial Black"/>
                <a:cs typeface="Arial Black"/>
              </a:rPr>
              <a:t>x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536700" y="1136650"/>
          <a:ext cx="2133600" cy="3540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7275"/>
                <a:gridCol w="1057275"/>
              </a:tblGrid>
              <a:tr h="708660">
                <a:tc>
                  <a:txBody>
                    <a:bodyPr/>
                    <a:lstStyle/>
                    <a:p>
                      <a:pPr marL="81280" marR="61594" algn="ctr">
                        <a:lnSpc>
                          <a:spcPct val="97900"/>
                        </a:lnSpc>
                        <a:spcBef>
                          <a:spcPts val="315"/>
                        </a:spcBef>
                      </a:pPr>
                      <a:r>
                        <a:rPr sz="1400" spc="-50" dirty="0">
                          <a:latin typeface="Georgia"/>
                          <a:cs typeface="Georgia"/>
                        </a:rPr>
                        <a:t>House</a:t>
                      </a:r>
                      <a:r>
                        <a:rPr sz="1400" spc="-100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spc="-20" dirty="0">
                          <a:latin typeface="Georgia"/>
                          <a:cs typeface="Georgia"/>
                        </a:rPr>
                        <a:t>Price  </a:t>
                      </a:r>
                      <a:r>
                        <a:rPr sz="1400" spc="-40" dirty="0">
                          <a:latin typeface="Georgia"/>
                          <a:cs typeface="Georgia"/>
                        </a:rPr>
                        <a:t>in $1000s  </a:t>
                      </a:r>
                      <a:r>
                        <a:rPr sz="1400" spc="5" dirty="0">
                          <a:latin typeface="Georgia"/>
                          <a:cs typeface="Georgia"/>
                        </a:rPr>
                        <a:t>(y)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4000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423545" marR="63500" indent="-339725">
                        <a:lnSpc>
                          <a:spcPts val="1580"/>
                        </a:lnSpc>
                        <a:spcBef>
                          <a:spcPts val="1255"/>
                        </a:spcBef>
                      </a:pPr>
                      <a:r>
                        <a:rPr sz="1400" spc="-30" dirty="0">
                          <a:latin typeface="Georgia"/>
                          <a:cs typeface="Georgia"/>
                        </a:rPr>
                        <a:t>Square</a:t>
                      </a:r>
                      <a:r>
                        <a:rPr sz="1400" spc="-85" dirty="0">
                          <a:latin typeface="Georgia"/>
                          <a:cs typeface="Georgia"/>
                        </a:rPr>
                        <a:t> </a:t>
                      </a:r>
                      <a:r>
                        <a:rPr sz="1400" spc="-25" dirty="0">
                          <a:latin typeface="Georgia"/>
                          <a:cs typeface="Georgia"/>
                        </a:rPr>
                        <a:t>Feet  </a:t>
                      </a:r>
                      <a:r>
                        <a:rPr sz="1400" spc="-10" dirty="0">
                          <a:latin typeface="Georgia"/>
                          <a:cs typeface="Georgia"/>
                        </a:rPr>
                        <a:t>(x)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15938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245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10" dirty="0">
                          <a:latin typeface="Georgia"/>
                          <a:cs typeface="Georgia"/>
                        </a:rPr>
                        <a:t>1400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312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10" dirty="0">
                          <a:latin typeface="Georgia"/>
                          <a:cs typeface="Georgia"/>
                        </a:rPr>
                        <a:t>1600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279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10" dirty="0">
                          <a:latin typeface="Georgia"/>
                          <a:cs typeface="Georgia"/>
                        </a:rPr>
                        <a:t>1700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308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50" dirty="0">
                          <a:latin typeface="Georgia"/>
                          <a:cs typeface="Georgia"/>
                        </a:rPr>
                        <a:t>1875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199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35" dirty="0">
                          <a:latin typeface="Georgia"/>
                          <a:cs typeface="Georgia"/>
                        </a:rPr>
                        <a:t>1100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219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35" dirty="0">
                          <a:latin typeface="Georgia"/>
                          <a:cs typeface="Georgia"/>
                        </a:rPr>
                        <a:t>1550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405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20" dirty="0">
                          <a:latin typeface="Georgia"/>
                          <a:cs typeface="Georgia"/>
                        </a:rPr>
                        <a:t>2350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324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25" dirty="0">
                          <a:latin typeface="Georgia"/>
                          <a:cs typeface="Georgia"/>
                        </a:rPr>
                        <a:t>2450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319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400" spc="40" dirty="0">
                          <a:latin typeface="Georgia"/>
                          <a:cs typeface="Georgia"/>
                        </a:rPr>
                        <a:t>1425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-5" dirty="0">
                          <a:latin typeface="Georgia"/>
                          <a:cs typeface="Georgia"/>
                        </a:rPr>
                        <a:t>255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400" spc="10" dirty="0">
                          <a:latin typeface="Georgia"/>
                          <a:cs typeface="Georgia"/>
                        </a:rPr>
                        <a:t>1700</a:t>
                      </a:r>
                      <a:endParaRPr sz="1400">
                        <a:latin typeface="Georgia"/>
                        <a:cs typeface="Georgia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D4FF29"/>
                      </a:solidFill>
                      <a:prstDash val="solid"/>
                    </a:lnL>
                    <a:lnR w="19050">
                      <a:solidFill>
                        <a:srgbClr val="D4FF29"/>
                      </a:solidFill>
                      <a:prstDash val="solid"/>
                    </a:lnR>
                    <a:lnT w="19050">
                      <a:solidFill>
                        <a:srgbClr val="D4FF29"/>
                      </a:solidFill>
                      <a:prstDash val="solid"/>
                    </a:lnT>
                    <a:lnB w="19050">
                      <a:solidFill>
                        <a:srgbClr val="D4FF29"/>
                      </a:solidFill>
                      <a:prstDash val="solid"/>
                    </a:lnB>
                    <a:solidFill>
                      <a:srgbClr val="F7FFE8"/>
                    </a:solidFill>
                  </a:tcPr>
                </a:tc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4171950" y="1771650"/>
            <a:ext cx="471805" cy="64769"/>
          </a:xfrm>
          <a:custGeom>
            <a:avLst/>
            <a:gdLst/>
            <a:ahLst/>
            <a:cxnLst/>
            <a:rect l="l" t="t" r="r" b="b"/>
            <a:pathLst>
              <a:path w="471804" h="64769">
                <a:moveTo>
                  <a:pt x="0" y="57150"/>
                </a:moveTo>
                <a:lnTo>
                  <a:pt x="242888" y="0"/>
                </a:lnTo>
                <a:lnTo>
                  <a:pt x="471488" y="642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82686" y="1331467"/>
            <a:ext cx="3583304" cy="182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latin typeface="Georgia"/>
                <a:cs typeface="Georgia"/>
              </a:rPr>
              <a:t>Estimated </a:t>
            </a:r>
            <a:r>
              <a:rPr sz="1800" b="1" spc="-120" dirty="0">
                <a:latin typeface="Georgia"/>
                <a:cs typeface="Georgia"/>
              </a:rPr>
              <a:t>Regression</a:t>
            </a:r>
            <a:r>
              <a:rPr sz="1800" b="1" spc="-10" dirty="0">
                <a:latin typeface="Georgia"/>
                <a:cs typeface="Georgia"/>
              </a:rPr>
              <a:t> </a:t>
            </a:r>
            <a:r>
              <a:rPr sz="1800" b="1" spc="-135" dirty="0">
                <a:latin typeface="Georgia"/>
                <a:cs typeface="Georgia"/>
              </a:rPr>
              <a:t>Equation: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510"/>
              </a:spcBef>
            </a:pPr>
            <a:r>
              <a:rPr sz="1850" spc="-35" dirty="0">
                <a:latin typeface="Arial"/>
                <a:cs typeface="Arial"/>
              </a:rPr>
              <a:t>house</a:t>
            </a:r>
            <a:r>
              <a:rPr sz="1850" spc="-175" dirty="0">
                <a:latin typeface="Arial"/>
                <a:cs typeface="Arial"/>
              </a:rPr>
              <a:t> </a:t>
            </a:r>
            <a:r>
              <a:rPr sz="1850" spc="-25" dirty="0">
                <a:latin typeface="Arial"/>
                <a:cs typeface="Arial"/>
              </a:rPr>
              <a:t>price</a:t>
            </a:r>
            <a:r>
              <a:rPr sz="1850" spc="-155" dirty="0">
                <a:latin typeface="Arial"/>
                <a:cs typeface="Arial"/>
              </a:rPr>
              <a:t> </a:t>
            </a:r>
            <a:r>
              <a:rPr sz="1850" spc="-10" dirty="0">
                <a:latin typeface="Symbol"/>
                <a:cs typeface="Symbol"/>
              </a:rPr>
              <a:t></a:t>
            </a:r>
            <a:r>
              <a:rPr sz="1850" spc="-80" dirty="0">
                <a:latin typeface="Times New Roman"/>
                <a:cs typeface="Times New Roman"/>
              </a:rPr>
              <a:t> </a:t>
            </a:r>
            <a:r>
              <a:rPr sz="1850" spc="-40" dirty="0">
                <a:latin typeface="Arial"/>
                <a:cs typeface="Arial"/>
              </a:rPr>
              <a:t>98.25</a:t>
            </a:r>
            <a:r>
              <a:rPr sz="1850" spc="-50" dirty="0">
                <a:latin typeface="Arial"/>
                <a:cs typeface="Arial"/>
              </a:rPr>
              <a:t> </a:t>
            </a:r>
            <a:r>
              <a:rPr sz="1850" spc="-10" dirty="0">
                <a:latin typeface="Symbol"/>
                <a:cs typeface="Symbol"/>
              </a:rPr>
              <a:t></a:t>
            </a:r>
            <a:r>
              <a:rPr sz="1850" spc="-155" dirty="0">
                <a:latin typeface="Times New Roman"/>
                <a:cs typeface="Times New Roman"/>
              </a:rPr>
              <a:t> </a:t>
            </a:r>
            <a:r>
              <a:rPr sz="1850" spc="-45" dirty="0">
                <a:latin typeface="Arial"/>
                <a:cs typeface="Arial"/>
              </a:rPr>
              <a:t>0.1098</a:t>
            </a:r>
            <a:r>
              <a:rPr sz="1850" spc="-100" dirty="0">
                <a:latin typeface="Arial"/>
                <a:cs typeface="Arial"/>
              </a:rPr>
              <a:t> </a:t>
            </a:r>
            <a:r>
              <a:rPr sz="1850" spc="-35" dirty="0">
                <a:latin typeface="Arial"/>
                <a:cs typeface="Arial"/>
              </a:rPr>
              <a:t>(sq.ft.)</a:t>
            </a:r>
            <a:endParaRPr sz="18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 marL="170815" marR="158750">
              <a:lnSpc>
                <a:spcPts val="2090"/>
              </a:lnSpc>
              <a:spcBef>
                <a:spcPts val="1530"/>
              </a:spcBef>
            </a:pPr>
            <a:r>
              <a:rPr sz="1800" spc="-30" dirty="0">
                <a:latin typeface="Georgia"/>
                <a:cs typeface="Georgia"/>
              </a:rPr>
              <a:t>Predict </a:t>
            </a:r>
            <a:r>
              <a:rPr sz="1800" spc="-25" dirty="0">
                <a:latin typeface="Georgia"/>
                <a:cs typeface="Georgia"/>
              </a:rPr>
              <a:t>the </a:t>
            </a:r>
            <a:r>
              <a:rPr sz="1800" spc="-20" dirty="0">
                <a:latin typeface="Georgia"/>
                <a:cs typeface="Georgia"/>
              </a:rPr>
              <a:t>price for </a:t>
            </a:r>
            <a:r>
              <a:rPr sz="1800" spc="-30" dirty="0">
                <a:latin typeface="Georgia"/>
                <a:cs typeface="Georgia"/>
              </a:rPr>
              <a:t>a </a:t>
            </a:r>
            <a:r>
              <a:rPr sz="1800" spc="-25" dirty="0">
                <a:latin typeface="Georgia"/>
                <a:cs typeface="Georgia"/>
              </a:rPr>
              <a:t>house</a:t>
            </a:r>
            <a:r>
              <a:rPr sz="1800" spc="-125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with  </a:t>
            </a:r>
            <a:r>
              <a:rPr sz="1800" spc="-85" dirty="0">
                <a:latin typeface="Georgia"/>
                <a:cs typeface="Georgia"/>
              </a:rPr>
              <a:t>2000 </a:t>
            </a:r>
            <a:r>
              <a:rPr sz="1800" spc="-15" dirty="0">
                <a:latin typeface="Georgia"/>
                <a:cs typeface="Georgia"/>
              </a:rPr>
              <a:t>square</a:t>
            </a:r>
            <a:r>
              <a:rPr sz="1800" spc="10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feet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15233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10" dirty="0">
                <a:latin typeface="Arial Black"/>
                <a:cs typeface="Arial Black"/>
              </a:rPr>
              <a:t>E</a:t>
            </a:r>
            <a:r>
              <a:rPr sz="2500" b="0" spc="-5" dirty="0">
                <a:latin typeface="Arial Black"/>
                <a:cs typeface="Arial Black"/>
              </a:rPr>
              <a:t>xa</a:t>
            </a:r>
            <a:r>
              <a:rPr sz="2500" b="0" dirty="0">
                <a:latin typeface="Arial Black"/>
                <a:cs typeface="Arial Black"/>
              </a:rPr>
              <a:t>m</a:t>
            </a:r>
            <a:r>
              <a:rPr sz="2500" b="0" spc="-5" dirty="0">
                <a:latin typeface="Arial Black"/>
                <a:cs typeface="Arial Black"/>
              </a:rPr>
              <a:t>p</a:t>
            </a:r>
            <a:r>
              <a:rPr sz="2500" b="0" spc="5" dirty="0">
                <a:latin typeface="Arial Black"/>
                <a:cs typeface="Arial Black"/>
              </a:rPr>
              <a:t>l</a:t>
            </a:r>
            <a:r>
              <a:rPr sz="2500" b="0" dirty="0">
                <a:latin typeface="Arial Black"/>
                <a:cs typeface="Arial Black"/>
              </a:rPr>
              <a:t>e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71750" y="1885950"/>
            <a:ext cx="471805" cy="64769"/>
          </a:xfrm>
          <a:custGeom>
            <a:avLst/>
            <a:gdLst/>
            <a:ahLst/>
            <a:cxnLst/>
            <a:rect l="l" t="t" r="r" b="b"/>
            <a:pathLst>
              <a:path w="471805" h="64769">
                <a:moveTo>
                  <a:pt x="0" y="57150"/>
                </a:moveTo>
                <a:lnTo>
                  <a:pt x="242888" y="0"/>
                </a:lnTo>
                <a:lnTo>
                  <a:pt x="471488" y="6429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41512" y="935228"/>
            <a:ext cx="5260340" cy="33083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007744" marR="998855" algn="ctr">
              <a:lnSpc>
                <a:spcPts val="2090"/>
              </a:lnSpc>
              <a:spcBef>
                <a:spcPts val="225"/>
              </a:spcBef>
            </a:pPr>
            <a:r>
              <a:rPr sz="1800" spc="-30" dirty="0">
                <a:latin typeface="Georgia"/>
                <a:cs typeface="Georgia"/>
              </a:rPr>
              <a:t>Predict </a:t>
            </a:r>
            <a:r>
              <a:rPr sz="1800" spc="-25" dirty="0">
                <a:latin typeface="Georgia"/>
                <a:cs typeface="Georgia"/>
              </a:rPr>
              <a:t>the </a:t>
            </a:r>
            <a:r>
              <a:rPr sz="1800" spc="-20" dirty="0">
                <a:latin typeface="Georgia"/>
                <a:cs typeface="Georgia"/>
              </a:rPr>
              <a:t>price for </a:t>
            </a:r>
            <a:r>
              <a:rPr sz="1800" spc="-30" dirty="0">
                <a:latin typeface="Georgia"/>
                <a:cs typeface="Georgia"/>
              </a:rPr>
              <a:t>a </a:t>
            </a:r>
            <a:r>
              <a:rPr sz="1800" spc="-25" dirty="0">
                <a:latin typeface="Georgia"/>
                <a:cs typeface="Georgia"/>
              </a:rPr>
              <a:t>house</a:t>
            </a:r>
            <a:r>
              <a:rPr sz="1800" spc="-125" dirty="0">
                <a:latin typeface="Georgia"/>
                <a:cs typeface="Georgia"/>
              </a:rPr>
              <a:t> </a:t>
            </a:r>
            <a:r>
              <a:rPr sz="1800" spc="-10" dirty="0">
                <a:latin typeface="Georgia"/>
                <a:cs typeface="Georgia"/>
              </a:rPr>
              <a:t>with  </a:t>
            </a:r>
            <a:r>
              <a:rPr sz="1800" spc="-85" dirty="0">
                <a:latin typeface="Georgia"/>
                <a:cs typeface="Georgia"/>
              </a:rPr>
              <a:t>2000 </a:t>
            </a:r>
            <a:r>
              <a:rPr sz="1800" spc="-15" dirty="0">
                <a:latin typeface="Georgia"/>
                <a:cs typeface="Georgia"/>
              </a:rPr>
              <a:t>square</a:t>
            </a:r>
            <a:r>
              <a:rPr sz="1800" spc="5" dirty="0">
                <a:latin typeface="Georgia"/>
                <a:cs typeface="Georgia"/>
              </a:rPr>
              <a:t> </a:t>
            </a:r>
            <a:r>
              <a:rPr sz="1800" spc="-30" dirty="0">
                <a:latin typeface="Georgia"/>
                <a:cs typeface="Georgia"/>
              </a:rPr>
              <a:t>feet: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imes New Roman"/>
              <a:cs typeface="Times New Roman"/>
            </a:endParaRPr>
          </a:p>
          <a:p>
            <a:pPr marL="89535">
              <a:lnSpc>
                <a:spcPct val="100000"/>
              </a:lnSpc>
            </a:pPr>
            <a:r>
              <a:rPr sz="2400" spc="-35" dirty="0">
                <a:latin typeface="Arial"/>
                <a:cs typeface="Arial"/>
              </a:rPr>
              <a:t>house</a:t>
            </a:r>
            <a:r>
              <a:rPr sz="2400" spc="-19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price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20" dirty="0">
                <a:latin typeface="Symbol"/>
                <a:cs typeface="Symbol"/>
              </a:rPr>
              <a:t></a:t>
            </a:r>
            <a:r>
              <a:rPr sz="2400" spc="114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98.25</a:t>
            </a:r>
            <a:r>
              <a:rPr sz="2400" spc="-175" dirty="0">
                <a:latin typeface="Arial"/>
                <a:cs typeface="Arial"/>
              </a:rPr>
              <a:t> </a:t>
            </a:r>
            <a:r>
              <a:rPr sz="2400" spc="-20" dirty="0">
                <a:latin typeface="Symbol"/>
                <a:cs typeface="Symbol"/>
              </a:rPr>
              <a:t></a:t>
            </a:r>
            <a:r>
              <a:rPr sz="2400" spc="-175" dirty="0">
                <a:latin typeface="Times New Roman"/>
                <a:cs typeface="Times New Roman"/>
              </a:rPr>
              <a:t> </a:t>
            </a:r>
            <a:r>
              <a:rPr sz="2400" spc="-25" dirty="0">
                <a:latin typeface="Arial"/>
                <a:cs typeface="Arial"/>
              </a:rPr>
              <a:t>0.1098</a:t>
            </a:r>
            <a:r>
              <a:rPr sz="2400" spc="-215" dirty="0">
                <a:latin typeface="Arial"/>
                <a:cs typeface="Arial"/>
              </a:rPr>
              <a:t> </a:t>
            </a:r>
            <a:r>
              <a:rPr sz="2400" spc="-20" dirty="0">
                <a:latin typeface="Arial"/>
                <a:cs typeface="Arial"/>
              </a:rPr>
              <a:t>(sq.ft.)</a:t>
            </a:r>
            <a:endParaRPr sz="2400">
              <a:latin typeface="Arial"/>
              <a:cs typeface="Arial"/>
            </a:endParaRPr>
          </a:p>
          <a:p>
            <a:pPr marL="1671955">
              <a:lnSpc>
                <a:spcPct val="100000"/>
              </a:lnSpc>
              <a:spcBef>
                <a:spcPts val="2390"/>
              </a:spcBef>
            </a:pPr>
            <a:r>
              <a:rPr sz="2400" spc="-20" dirty="0">
                <a:latin typeface="Symbol"/>
                <a:cs typeface="Symbol"/>
              </a:rPr>
              <a:t>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5" dirty="0">
                <a:latin typeface="Arial"/>
                <a:cs typeface="Arial"/>
              </a:rPr>
              <a:t>98.25 </a:t>
            </a:r>
            <a:r>
              <a:rPr sz="2400" spc="-20" dirty="0">
                <a:latin typeface="Symbol"/>
                <a:cs typeface="Symbol"/>
              </a:rPr>
              <a:t></a:t>
            </a:r>
            <a:r>
              <a:rPr sz="2400" spc="-140" dirty="0">
                <a:latin typeface="Times New Roman"/>
                <a:cs typeface="Times New Roman"/>
              </a:rPr>
              <a:t> </a:t>
            </a:r>
            <a:r>
              <a:rPr sz="2400" spc="-30" dirty="0">
                <a:latin typeface="Arial"/>
                <a:cs typeface="Arial"/>
              </a:rPr>
              <a:t>0.1098(2000)</a:t>
            </a:r>
            <a:endParaRPr sz="2400">
              <a:latin typeface="Arial"/>
              <a:cs typeface="Arial"/>
            </a:endParaRPr>
          </a:p>
          <a:p>
            <a:pPr marL="1671955">
              <a:lnSpc>
                <a:spcPct val="100000"/>
              </a:lnSpc>
              <a:spcBef>
                <a:spcPts val="2385"/>
              </a:spcBef>
            </a:pPr>
            <a:r>
              <a:rPr sz="2400" spc="-20" dirty="0">
                <a:latin typeface="Symbol"/>
                <a:cs typeface="Symbol"/>
              </a:rPr>
              <a:t></a:t>
            </a:r>
            <a:r>
              <a:rPr sz="2400" spc="11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Arial"/>
                <a:cs typeface="Arial"/>
              </a:rPr>
              <a:t>317.85</a:t>
            </a:r>
            <a:endParaRPr sz="2400">
              <a:latin typeface="Arial"/>
              <a:cs typeface="Arial"/>
            </a:endParaRPr>
          </a:p>
          <a:p>
            <a:pPr marL="12700" marR="5080" algn="ctr">
              <a:lnSpc>
                <a:spcPts val="2090"/>
              </a:lnSpc>
              <a:spcBef>
                <a:spcPts val="1005"/>
              </a:spcBef>
            </a:pPr>
            <a:r>
              <a:rPr sz="1800" spc="-40" dirty="0">
                <a:latin typeface="Georgia"/>
                <a:cs typeface="Georgia"/>
              </a:rPr>
              <a:t>The </a:t>
            </a:r>
            <a:r>
              <a:rPr sz="1800" spc="-20" dirty="0">
                <a:latin typeface="Georgia"/>
                <a:cs typeface="Georgia"/>
              </a:rPr>
              <a:t>predicted price for </a:t>
            </a:r>
            <a:r>
              <a:rPr sz="1800" spc="-30" dirty="0">
                <a:latin typeface="Georgia"/>
                <a:cs typeface="Georgia"/>
              </a:rPr>
              <a:t>a </a:t>
            </a:r>
            <a:r>
              <a:rPr sz="1800" spc="-25" dirty="0">
                <a:latin typeface="Georgia"/>
                <a:cs typeface="Georgia"/>
              </a:rPr>
              <a:t>house </a:t>
            </a:r>
            <a:r>
              <a:rPr sz="1800" spc="-10" dirty="0">
                <a:latin typeface="Georgia"/>
                <a:cs typeface="Georgia"/>
              </a:rPr>
              <a:t>with </a:t>
            </a:r>
            <a:r>
              <a:rPr sz="1800" spc="-85" dirty="0">
                <a:latin typeface="Georgia"/>
                <a:cs typeface="Georgia"/>
              </a:rPr>
              <a:t>2000 </a:t>
            </a:r>
            <a:r>
              <a:rPr sz="1800" spc="-15" dirty="0">
                <a:latin typeface="Georgia"/>
                <a:cs typeface="Georgia"/>
              </a:rPr>
              <a:t>square</a:t>
            </a:r>
            <a:r>
              <a:rPr sz="1800" spc="-95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feet  </a:t>
            </a:r>
            <a:r>
              <a:rPr sz="1800" spc="-20" dirty="0">
                <a:latin typeface="Georgia"/>
                <a:cs typeface="Georgia"/>
              </a:rPr>
              <a:t>is </a:t>
            </a:r>
            <a:r>
              <a:rPr sz="1800" spc="-15" dirty="0">
                <a:latin typeface="Georgia"/>
                <a:cs typeface="Georgia"/>
              </a:rPr>
              <a:t>317.85($1,000s) </a:t>
            </a:r>
            <a:r>
              <a:rPr sz="1800" spc="-165" dirty="0">
                <a:latin typeface="Georgia"/>
                <a:cs typeface="Georgia"/>
              </a:rPr>
              <a:t>=</a:t>
            </a:r>
            <a:r>
              <a:rPr sz="1800" spc="-80" dirty="0">
                <a:latin typeface="Georgia"/>
                <a:cs typeface="Georgia"/>
              </a:rPr>
              <a:t> </a:t>
            </a:r>
            <a:r>
              <a:rPr sz="1800" spc="-15" dirty="0">
                <a:latin typeface="Georgia"/>
                <a:cs typeface="Georgia"/>
              </a:rPr>
              <a:t>$317,850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40265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Example: House</a:t>
            </a:r>
            <a:r>
              <a:rPr sz="2500" b="0" spc="-5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Prices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6768" y="921003"/>
            <a:ext cx="5949315" cy="1743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4690">
              <a:lnSpc>
                <a:spcPct val="100000"/>
              </a:lnSpc>
              <a:spcBef>
                <a:spcPts val="100"/>
              </a:spcBef>
            </a:pPr>
            <a:r>
              <a:rPr sz="2200" spc="-65" dirty="0">
                <a:latin typeface="Georgia"/>
                <a:cs typeface="Georgia"/>
              </a:rPr>
              <a:t>Confidence </a:t>
            </a:r>
            <a:r>
              <a:rPr sz="2200" spc="-50" dirty="0">
                <a:latin typeface="Georgia"/>
                <a:cs typeface="Georgia"/>
              </a:rPr>
              <a:t>Interval </a:t>
            </a:r>
            <a:r>
              <a:rPr sz="2200" spc="-60" dirty="0">
                <a:latin typeface="Georgia"/>
                <a:cs typeface="Georgia"/>
              </a:rPr>
              <a:t>Estimate </a:t>
            </a:r>
            <a:r>
              <a:rPr sz="2200" spc="-30" dirty="0">
                <a:latin typeface="Georgia"/>
                <a:cs typeface="Georgia"/>
              </a:rPr>
              <a:t>for</a:t>
            </a:r>
            <a:r>
              <a:rPr sz="2200" spc="-100" dirty="0">
                <a:latin typeface="Georgia"/>
                <a:cs typeface="Georgia"/>
              </a:rPr>
              <a:t> </a:t>
            </a:r>
            <a:r>
              <a:rPr sz="2200" spc="-60" dirty="0">
                <a:latin typeface="Georgia"/>
                <a:cs typeface="Georgia"/>
              </a:rPr>
              <a:t>E(y)|x</a:t>
            </a:r>
            <a:r>
              <a:rPr sz="2100" spc="-89" baseline="-15873" dirty="0">
                <a:latin typeface="Georgia"/>
                <a:cs typeface="Georgia"/>
              </a:rPr>
              <a:t>p</a:t>
            </a:r>
            <a:endParaRPr sz="2100" baseline="-15873">
              <a:latin typeface="Georgia"/>
              <a:cs typeface="Georgia"/>
            </a:endParaRPr>
          </a:p>
          <a:p>
            <a:pPr marL="186690" marR="5080" algn="ctr">
              <a:lnSpc>
                <a:spcPts val="2280"/>
              </a:lnSpc>
              <a:spcBef>
                <a:spcPts val="2055"/>
              </a:spcBef>
            </a:pPr>
            <a:r>
              <a:rPr sz="2000" spc="-85" dirty="0">
                <a:latin typeface="Georgia"/>
                <a:cs typeface="Georgia"/>
              </a:rPr>
              <a:t>Find </a:t>
            </a:r>
            <a:r>
              <a:rPr sz="2000" spc="-40" dirty="0">
                <a:latin typeface="Georgia"/>
                <a:cs typeface="Georgia"/>
              </a:rPr>
              <a:t>the </a:t>
            </a:r>
            <a:r>
              <a:rPr sz="2000" spc="30" dirty="0">
                <a:latin typeface="Georgia"/>
                <a:cs typeface="Georgia"/>
              </a:rPr>
              <a:t>95%</a:t>
            </a:r>
            <a:r>
              <a:rPr sz="2000" spc="-300" dirty="0">
                <a:latin typeface="Georgia"/>
                <a:cs typeface="Georgia"/>
              </a:rPr>
              <a:t> </a:t>
            </a:r>
            <a:r>
              <a:rPr sz="2000" spc="-55" dirty="0">
                <a:latin typeface="Georgia"/>
                <a:cs typeface="Georgia"/>
              </a:rPr>
              <a:t>confidence </a:t>
            </a:r>
            <a:r>
              <a:rPr sz="2000" spc="-40" dirty="0">
                <a:latin typeface="Georgia"/>
                <a:cs typeface="Georgia"/>
              </a:rPr>
              <a:t>interval </a:t>
            </a:r>
            <a:r>
              <a:rPr sz="2000" spc="-35" dirty="0">
                <a:latin typeface="Georgia"/>
                <a:cs typeface="Georgia"/>
              </a:rPr>
              <a:t>for </a:t>
            </a:r>
            <a:r>
              <a:rPr sz="2000" spc="-40" dirty="0">
                <a:latin typeface="Georgia"/>
                <a:cs typeface="Georgia"/>
              </a:rPr>
              <a:t>the </a:t>
            </a:r>
            <a:r>
              <a:rPr sz="2000" spc="-35" dirty="0">
                <a:latin typeface="Georgia"/>
                <a:cs typeface="Georgia"/>
              </a:rPr>
              <a:t>average price  </a:t>
            </a:r>
            <a:r>
              <a:rPr sz="2000" spc="-45" dirty="0">
                <a:latin typeface="Georgia"/>
                <a:cs typeface="Georgia"/>
              </a:rPr>
              <a:t>of </a:t>
            </a:r>
            <a:r>
              <a:rPr sz="2000" spc="-125" dirty="0">
                <a:latin typeface="Georgia"/>
                <a:cs typeface="Georgia"/>
              </a:rPr>
              <a:t>2,000 </a:t>
            </a:r>
            <a:r>
              <a:rPr sz="2000" spc="-50" dirty="0">
                <a:latin typeface="Georgia"/>
                <a:cs typeface="Georgia"/>
              </a:rPr>
              <a:t>square-foot</a:t>
            </a:r>
            <a:r>
              <a:rPr sz="2000" spc="-80" dirty="0">
                <a:latin typeface="Georgia"/>
                <a:cs typeface="Georgia"/>
              </a:rPr>
              <a:t> </a:t>
            </a:r>
            <a:r>
              <a:rPr sz="2000" spc="-45" dirty="0">
                <a:latin typeface="Georgia"/>
                <a:cs typeface="Georgia"/>
              </a:rPr>
              <a:t>houses</a:t>
            </a:r>
            <a:endParaRPr sz="2000">
              <a:latin typeface="Georgia"/>
              <a:cs typeface="Georgia"/>
            </a:endParaRPr>
          </a:p>
          <a:p>
            <a:pPr marL="1498600">
              <a:lnSpc>
                <a:spcPts val="1895"/>
              </a:lnSpc>
              <a:spcBef>
                <a:spcPts val="480"/>
              </a:spcBef>
            </a:pPr>
            <a:r>
              <a:rPr sz="1800" b="1" spc="260" dirty="0">
                <a:latin typeface="Arial"/>
                <a:cs typeface="Arial"/>
              </a:rPr>
              <a:t>□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895"/>
              </a:lnSpc>
            </a:pPr>
            <a:r>
              <a:rPr sz="1800" spc="-25" dirty="0">
                <a:latin typeface="Georgia"/>
                <a:cs typeface="Georgia"/>
              </a:rPr>
              <a:t>Predicted </a:t>
            </a:r>
            <a:r>
              <a:rPr sz="1800" spc="-30" dirty="0">
                <a:latin typeface="Georgia"/>
                <a:cs typeface="Georgia"/>
              </a:rPr>
              <a:t>Price </a:t>
            </a:r>
            <a:r>
              <a:rPr sz="1800" spc="-50" dirty="0">
                <a:latin typeface="Georgia"/>
                <a:cs typeface="Georgia"/>
              </a:rPr>
              <a:t>Y</a:t>
            </a:r>
            <a:r>
              <a:rPr sz="1800" spc="-75" baseline="-13888" dirty="0">
                <a:latin typeface="Georgia"/>
                <a:cs typeface="Georgia"/>
              </a:rPr>
              <a:t>i </a:t>
            </a:r>
            <a:r>
              <a:rPr sz="1800" spc="-165" dirty="0">
                <a:latin typeface="Georgia"/>
                <a:cs typeface="Georgia"/>
              </a:rPr>
              <a:t>= </a:t>
            </a:r>
            <a:r>
              <a:rPr sz="1800" spc="25" dirty="0">
                <a:latin typeface="Georgia"/>
                <a:cs typeface="Georgia"/>
              </a:rPr>
              <a:t>317.85</a:t>
            </a:r>
            <a:r>
              <a:rPr sz="1800" spc="-165" dirty="0">
                <a:latin typeface="Georgia"/>
                <a:cs typeface="Georgia"/>
              </a:rPr>
              <a:t> </a:t>
            </a:r>
            <a:r>
              <a:rPr sz="1800" spc="-45" dirty="0">
                <a:latin typeface="Georgia"/>
                <a:cs typeface="Georgia"/>
              </a:rPr>
              <a:t>($1,000s)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2096" y="3261398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0768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61369" y="2962306"/>
            <a:ext cx="121285" cy="0"/>
          </a:xfrm>
          <a:custGeom>
            <a:avLst/>
            <a:gdLst/>
            <a:ahLst/>
            <a:cxnLst/>
            <a:rect l="l" t="t" r="r" b="b"/>
            <a:pathLst>
              <a:path w="121285">
                <a:moveTo>
                  <a:pt x="0" y="0"/>
                </a:moveTo>
                <a:lnTo>
                  <a:pt x="120839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54339" y="3345212"/>
            <a:ext cx="121285" cy="0"/>
          </a:xfrm>
          <a:custGeom>
            <a:avLst/>
            <a:gdLst/>
            <a:ahLst/>
            <a:cxnLst/>
            <a:rect l="l" t="t" r="r" b="b"/>
            <a:pathLst>
              <a:path w="121285">
                <a:moveTo>
                  <a:pt x="0" y="0"/>
                </a:moveTo>
                <a:lnTo>
                  <a:pt x="121255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96898" y="3261398"/>
            <a:ext cx="1081405" cy="0"/>
          </a:xfrm>
          <a:custGeom>
            <a:avLst/>
            <a:gdLst/>
            <a:ahLst/>
            <a:cxnLst/>
            <a:rect l="l" t="t" r="r" b="b"/>
            <a:pathLst>
              <a:path w="1081404">
                <a:moveTo>
                  <a:pt x="0" y="0"/>
                </a:moveTo>
                <a:lnTo>
                  <a:pt x="1081066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27912" y="3334352"/>
            <a:ext cx="31750" cy="18415"/>
          </a:xfrm>
          <a:custGeom>
            <a:avLst/>
            <a:gdLst/>
            <a:ahLst/>
            <a:cxnLst/>
            <a:rect l="l" t="t" r="r" b="b"/>
            <a:pathLst>
              <a:path w="31750" h="18414">
                <a:moveTo>
                  <a:pt x="0" y="18113"/>
                </a:moveTo>
                <a:lnTo>
                  <a:pt x="31488" y="0"/>
                </a:lnTo>
              </a:path>
            </a:pathLst>
          </a:custGeom>
          <a:ln w="103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59401" y="3339522"/>
            <a:ext cx="46990" cy="285750"/>
          </a:xfrm>
          <a:custGeom>
            <a:avLst/>
            <a:gdLst/>
            <a:ahLst/>
            <a:cxnLst/>
            <a:rect l="l" t="t" r="r" b="b"/>
            <a:pathLst>
              <a:path w="46989" h="285750">
                <a:moveTo>
                  <a:pt x="0" y="0"/>
                </a:moveTo>
                <a:lnTo>
                  <a:pt x="46463" y="285635"/>
                </a:lnTo>
              </a:path>
            </a:pathLst>
          </a:custGeom>
          <a:ln w="2065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11044" y="2863483"/>
            <a:ext cx="61594" cy="762000"/>
          </a:xfrm>
          <a:custGeom>
            <a:avLst/>
            <a:gdLst/>
            <a:ahLst/>
            <a:cxnLst/>
            <a:rect l="l" t="t" r="r" b="b"/>
            <a:pathLst>
              <a:path w="61595" h="762000">
                <a:moveTo>
                  <a:pt x="0" y="761673"/>
                </a:moveTo>
                <a:lnTo>
                  <a:pt x="61438" y="0"/>
                </a:lnTo>
              </a:path>
            </a:pathLst>
          </a:custGeom>
          <a:ln w="1032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72483" y="2863483"/>
            <a:ext cx="1526540" cy="0"/>
          </a:xfrm>
          <a:custGeom>
            <a:avLst/>
            <a:gdLst/>
            <a:ahLst/>
            <a:cxnLst/>
            <a:rect l="l" t="t" r="r" b="b"/>
            <a:pathLst>
              <a:path w="1526539">
                <a:moveTo>
                  <a:pt x="0" y="0"/>
                </a:moveTo>
                <a:lnTo>
                  <a:pt x="1526279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94371" y="2901476"/>
            <a:ext cx="16510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0169" y="3041190"/>
            <a:ext cx="107314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Arial"/>
                <a:cs typeface="Arial"/>
              </a:rPr>
              <a:t>p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57249" y="3227474"/>
            <a:ext cx="436880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8140" algn="l"/>
              </a:tabLst>
            </a:pPr>
            <a:r>
              <a:rPr sz="1150" i="1" spc="45" dirty="0">
                <a:latin typeface="Arial"/>
                <a:cs typeface="Arial"/>
              </a:rPr>
              <a:t>α</a:t>
            </a:r>
            <a:r>
              <a:rPr sz="1150" i="1" spc="-90" dirty="0">
                <a:latin typeface="Arial"/>
                <a:cs typeface="Arial"/>
              </a:rPr>
              <a:t>/</a:t>
            </a:r>
            <a:r>
              <a:rPr sz="1150" i="1" dirty="0">
                <a:latin typeface="Arial"/>
                <a:cs typeface="Arial"/>
              </a:rPr>
              <a:t>2	</a:t>
            </a:r>
            <a:r>
              <a:rPr sz="1150" i="1" spc="5" dirty="0">
                <a:latin typeface="Arial"/>
                <a:cs typeface="Arial"/>
              </a:rPr>
              <a:t>ε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82803" y="2873545"/>
            <a:ext cx="87947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86715" algn="l"/>
              </a:tabLst>
            </a:pPr>
            <a:r>
              <a:rPr sz="1950" spc="30" dirty="0">
                <a:latin typeface="Arial"/>
                <a:cs typeface="Arial"/>
              </a:rPr>
              <a:t>(x	</a:t>
            </a:r>
            <a:r>
              <a:rPr sz="1950" spc="10" dirty="0">
                <a:latin typeface="Symbol"/>
                <a:cs typeface="Symbol"/>
              </a:rPr>
              <a:t></a:t>
            </a:r>
            <a:r>
              <a:rPr sz="1950" spc="-13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Arial"/>
                <a:cs typeface="Arial"/>
              </a:rPr>
              <a:t>x)</a:t>
            </a:r>
            <a:r>
              <a:rPr sz="1725" spc="-7" baseline="43478" dirty="0">
                <a:latin typeface="Arial"/>
                <a:cs typeface="Arial"/>
              </a:rPr>
              <a:t>2</a:t>
            </a:r>
            <a:endParaRPr sz="1725" baseline="43478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89024" y="3060329"/>
            <a:ext cx="321627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383665" algn="l"/>
              </a:tabLst>
            </a:pPr>
            <a:r>
              <a:rPr sz="1950" spc="10" dirty="0">
                <a:latin typeface="Symbol"/>
                <a:cs typeface="Symbol"/>
              </a:rPr>
              <a:t></a:t>
            </a:r>
            <a:r>
              <a:rPr sz="1950" spc="10" dirty="0">
                <a:latin typeface="Times New Roman"/>
                <a:cs typeface="Times New Roman"/>
              </a:rPr>
              <a:t>	</a:t>
            </a:r>
            <a:r>
              <a:rPr sz="1950" spc="10" dirty="0">
                <a:latin typeface="Symbol"/>
                <a:cs typeface="Symbol"/>
              </a:rPr>
              <a:t>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-10" dirty="0">
                <a:latin typeface="Arial"/>
                <a:cs typeface="Arial"/>
              </a:rPr>
              <a:t>317.85 </a:t>
            </a:r>
            <a:r>
              <a:rPr sz="1950" spc="10" dirty="0">
                <a:latin typeface="Symbol"/>
                <a:cs typeface="Symbol"/>
              </a:rPr>
              <a:t></a:t>
            </a:r>
            <a:r>
              <a:rPr sz="1950" spc="-24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Arial"/>
                <a:cs typeface="Arial"/>
              </a:rPr>
              <a:t>37.12</a:t>
            </a:r>
            <a:endParaRPr sz="19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00821" y="3060329"/>
            <a:ext cx="82105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82625" algn="l"/>
              </a:tabLst>
            </a:pPr>
            <a:r>
              <a:rPr sz="1950" spc="-815" dirty="0">
                <a:latin typeface="Arial"/>
                <a:cs typeface="Arial"/>
              </a:rPr>
              <a:t>y</a:t>
            </a:r>
            <a:r>
              <a:rPr sz="2925" spc="7" baseline="4273" dirty="0">
                <a:latin typeface="Arial"/>
                <a:cs typeface="Arial"/>
              </a:rPr>
              <a:t>ˆ</a:t>
            </a:r>
            <a:r>
              <a:rPr sz="2925" spc="67" baseline="4273" dirty="0">
                <a:latin typeface="Arial"/>
                <a:cs typeface="Arial"/>
              </a:rPr>
              <a:t> </a:t>
            </a:r>
            <a:r>
              <a:rPr sz="1950" spc="10" dirty="0">
                <a:latin typeface="Symbol"/>
                <a:cs typeface="Symbol"/>
              </a:rPr>
              <a:t>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Arial"/>
                <a:cs typeface="Arial"/>
              </a:rPr>
              <a:t>t</a:t>
            </a:r>
            <a:r>
              <a:rPr sz="1950" dirty="0">
                <a:latin typeface="Arial"/>
                <a:cs typeface="Arial"/>
              </a:rPr>
              <a:t>	</a:t>
            </a:r>
            <a:r>
              <a:rPr sz="1950" spc="10" dirty="0">
                <a:latin typeface="Arial"/>
                <a:cs typeface="Arial"/>
              </a:rPr>
              <a:t>s</a:t>
            </a:r>
            <a:endParaRPr sz="1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84554" y="3131235"/>
            <a:ext cx="147066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6720" algn="l"/>
              </a:tabLst>
            </a:pPr>
            <a:r>
              <a:rPr sz="1950" spc="10" dirty="0">
                <a:latin typeface="Arial"/>
                <a:cs typeface="Arial"/>
              </a:rPr>
              <a:t>n	</a:t>
            </a:r>
            <a:r>
              <a:rPr sz="4425" spc="112" baseline="-8474" dirty="0">
                <a:latin typeface="Symbol"/>
                <a:cs typeface="Symbol"/>
              </a:rPr>
              <a:t></a:t>
            </a:r>
            <a:r>
              <a:rPr sz="1950" spc="75" dirty="0">
                <a:latin typeface="Arial"/>
                <a:cs typeface="Arial"/>
              </a:rPr>
              <a:t>(x</a:t>
            </a:r>
            <a:r>
              <a:rPr sz="1950" spc="-320" dirty="0">
                <a:latin typeface="Arial"/>
                <a:cs typeface="Arial"/>
              </a:rPr>
              <a:t> </a:t>
            </a:r>
            <a:r>
              <a:rPr sz="1950" spc="10" dirty="0">
                <a:latin typeface="Symbol"/>
                <a:cs typeface="Symbol"/>
              </a:rPr>
              <a:t>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Arial"/>
                <a:cs typeface="Arial"/>
              </a:rPr>
              <a:t>x)</a:t>
            </a:r>
            <a:r>
              <a:rPr sz="1725" spc="-7" baseline="43478" dirty="0">
                <a:latin typeface="Arial"/>
                <a:cs typeface="Arial"/>
              </a:rPr>
              <a:t>2</a:t>
            </a:r>
            <a:endParaRPr sz="1725" baseline="43478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12518" y="3849116"/>
            <a:ext cx="54356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40" dirty="0">
                <a:latin typeface="Georgia"/>
                <a:cs typeface="Georgia"/>
              </a:rPr>
              <a:t>The </a:t>
            </a:r>
            <a:r>
              <a:rPr sz="1800" spc="-35" dirty="0">
                <a:latin typeface="Georgia"/>
                <a:cs typeface="Georgia"/>
              </a:rPr>
              <a:t>confidence </a:t>
            </a:r>
            <a:r>
              <a:rPr sz="1800" spc="-20" dirty="0">
                <a:latin typeface="Georgia"/>
                <a:cs typeface="Georgia"/>
              </a:rPr>
              <a:t>interval </a:t>
            </a:r>
            <a:r>
              <a:rPr sz="1800" spc="-30" dirty="0">
                <a:latin typeface="Georgia"/>
                <a:cs typeface="Georgia"/>
              </a:rPr>
              <a:t>endpoints </a:t>
            </a:r>
            <a:r>
              <a:rPr sz="1800" spc="-10" dirty="0">
                <a:latin typeface="Georgia"/>
                <a:cs typeface="Georgia"/>
              </a:rPr>
              <a:t>are </a:t>
            </a:r>
            <a:r>
              <a:rPr sz="1800" spc="-60" dirty="0">
                <a:latin typeface="Georgia"/>
                <a:cs typeface="Georgia"/>
              </a:rPr>
              <a:t>280.66 </a:t>
            </a:r>
            <a:r>
              <a:rPr sz="1800" spc="-80" dirty="0">
                <a:latin typeface="Georgia"/>
                <a:cs typeface="Georgia"/>
              </a:rPr>
              <a:t>-- </a:t>
            </a:r>
            <a:r>
              <a:rPr sz="1800" spc="-50" dirty="0">
                <a:latin typeface="Georgia"/>
                <a:cs typeface="Georgia"/>
              </a:rPr>
              <a:t>354.90,  </a:t>
            </a:r>
            <a:r>
              <a:rPr sz="1800" spc="-10" dirty="0">
                <a:latin typeface="Georgia"/>
                <a:cs typeface="Georgia"/>
              </a:rPr>
              <a:t>or </a:t>
            </a:r>
            <a:r>
              <a:rPr sz="1800" spc="-35" dirty="0">
                <a:latin typeface="Georgia"/>
                <a:cs typeface="Georgia"/>
              </a:rPr>
              <a:t>from </a:t>
            </a:r>
            <a:r>
              <a:rPr sz="1800" spc="-85" dirty="0">
                <a:latin typeface="Georgia"/>
                <a:cs typeface="Georgia"/>
              </a:rPr>
              <a:t>$280,660 </a:t>
            </a:r>
            <a:r>
              <a:rPr sz="1800" spc="-80" dirty="0">
                <a:latin typeface="Georgia"/>
                <a:cs typeface="Georgia"/>
              </a:rPr>
              <a:t>--</a:t>
            </a:r>
            <a:r>
              <a:rPr sz="1800" spc="-10" dirty="0">
                <a:latin typeface="Georgia"/>
                <a:cs typeface="Georgia"/>
              </a:rPr>
              <a:t> </a:t>
            </a:r>
            <a:r>
              <a:rPr sz="1800" spc="-65" dirty="0">
                <a:latin typeface="Georgia"/>
                <a:cs typeface="Georgia"/>
              </a:rPr>
              <a:t>$354,900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637349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Estimation of Mean Values:</a:t>
            </a:r>
            <a:r>
              <a:rPr sz="2500" b="0" spc="5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Example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78799" y="808228"/>
            <a:ext cx="5333365" cy="1740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100"/>
              </a:spcBef>
            </a:pPr>
            <a:r>
              <a:rPr sz="2200" spc="-45" dirty="0">
                <a:latin typeface="Georgia"/>
                <a:cs typeface="Georgia"/>
              </a:rPr>
              <a:t>Prediction Interval </a:t>
            </a:r>
            <a:r>
              <a:rPr sz="2200" spc="-60" dirty="0">
                <a:latin typeface="Georgia"/>
                <a:cs typeface="Georgia"/>
              </a:rPr>
              <a:t>Estimate </a:t>
            </a:r>
            <a:r>
              <a:rPr sz="2200" spc="-30" dirty="0">
                <a:latin typeface="Georgia"/>
                <a:cs typeface="Georgia"/>
              </a:rPr>
              <a:t>for</a:t>
            </a:r>
            <a:r>
              <a:rPr sz="2200" spc="-160" dirty="0">
                <a:latin typeface="Georgia"/>
                <a:cs typeface="Georgia"/>
              </a:rPr>
              <a:t> </a:t>
            </a:r>
            <a:r>
              <a:rPr sz="2200" spc="-55" dirty="0">
                <a:latin typeface="Georgia"/>
                <a:cs typeface="Georgia"/>
              </a:rPr>
              <a:t>y|x</a:t>
            </a:r>
            <a:r>
              <a:rPr sz="2100" spc="-82" baseline="-15873" dirty="0">
                <a:latin typeface="Georgia"/>
                <a:cs typeface="Georgia"/>
              </a:rPr>
              <a:t>p</a:t>
            </a:r>
            <a:endParaRPr sz="2100" baseline="-15873">
              <a:latin typeface="Georgia"/>
              <a:cs typeface="Georgia"/>
            </a:endParaRPr>
          </a:p>
          <a:p>
            <a:pPr marL="12700" marR="5080" algn="ctr">
              <a:lnSpc>
                <a:spcPts val="2300"/>
              </a:lnSpc>
              <a:spcBef>
                <a:spcPts val="2014"/>
              </a:spcBef>
            </a:pPr>
            <a:r>
              <a:rPr sz="2000" spc="-85" dirty="0">
                <a:latin typeface="Georgia"/>
                <a:cs typeface="Georgia"/>
              </a:rPr>
              <a:t>Find </a:t>
            </a:r>
            <a:r>
              <a:rPr sz="2000" spc="-40" dirty="0">
                <a:latin typeface="Georgia"/>
                <a:cs typeface="Georgia"/>
              </a:rPr>
              <a:t>the </a:t>
            </a:r>
            <a:r>
              <a:rPr sz="2000" spc="30" dirty="0">
                <a:latin typeface="Georgia"/>
                <a:cs typeface="Georgia"/>
              </a:rPr>
              <a:t>95% </a:t>
            </a:r>
            <a:r>
              <a:rPr sz="2000" spc="-55" dirty="0">
                <a:latin typeface="Georgia"/>
                <a:cs typeface="Georgia"/>
              </a:rPr>
              <a:t>confidence </a:t>
            </a:r>
            <a:r>
              <a:rPr sz="2000" spc="-40" dirty="0">
                <a:latin typeface="Georgia"/>
                <a:cs typeface="Georgia"/>
              </a:rPr>
              <a:t>interval </a:t>
            </a:r>
            <a:r>
              <a:rPr sz="2000" spc="-35" dirty="0">
                <a:latin typeface="Georgia"/>
                <a:cs typeface="Georgia"/>
              </a:rPr>
              <a:t>for </a:t>
            </a:r>
            <a:r>
              <a:rPr sz="2000" spc="-65" dirty="0">
                <a:latin typeface="Georgia"/>
                <a:cs typeface="Georgia"/>
              </a:rPr>
              <a:t>an</a:t>
            </a:r>
            <a:r>
              <a:rPr sz="2000" spc="-330" dirty="0">
                <a:latin typeface="Georgia"/>
                <a:cs typeface="Georgia"/>
              </a:rPr>
              <a:t> </a:t>
            </a:r>
            <a:r>
              <a:rPr sz="2000" spc="-60" dirty="0">
                <a:latin typeface="Georgia"/>
                <a:cs typeface="Georgia"/>
              </a:rPr>
              <a:t>individual  </a:t>
            </a:r>
            <a:r>
              <a:rPr sz="2000" spc="-50" dirty="0">
                <a:latin typeface="Georgia"/>
                <a:cs typeface="Georgia"/>
              </a:rPr>
              <a:t>house </a:t>
            </a:r>
            <a:r>
              <a:rPr sz="2000" spc="-30" dirty="0">
                <a:latin typeface="Georgia"/>
                <a:cs typeface="Georgia"/>
              </a:rPr>
              <a:t>with </a:t>
            </a:r>
            <a:r>
              <a:rPr sz="2000" spc="-125" dirty="0">
                <a:latin typeface="Georgia"/>
                <a:cs typeface="Georgia"/>
              </a:rPr>
              <a:t>2,000 </a:t>
            </a:r>
            <a:r>
              <a:rPr sz="2000" spc="-40" dirty="0">
                <a:latin typeface="Georgia"/>
                <a:cs typeface="Georgia"/>
              </a:rPr>
              <a:t>square</a:t>
            </a:r>
            <a:r>
              <a:rPr sz="2000" spc="-150" dirty="0">
                <a:latin typeface="Georgia"/>
                <a:cs typeface="Georgia"/>
              </a:rPr>
              <a:t> </a:t>
            </a:r>
            <a:r>
              <a:rPr sz="2000" spc="-30" dirty="0">
                <a:latin typeface="Georgia"/>
                <a:cs typeface="Georgia"/>
              </a:rPr>
              <a:t>feet</a:t>
            </a:r>
            <a:endParaRPr sz="2000">
              <a:latin typeface="Georgia"/>
              <a:cs typeface="Georgia"/>
            </a:endParaRPr>
          </a:p>
          <a:p>
            <a:pPr marR="346075" algn="ctr">
              <a:lnSpc>
                <a:spcPts val="1910"/>
              </a:lnSpc>
              <a:spcBef>
                <a:spcPts val="430"/>
              </a:spcBef>
            </a:pPr>
            <a:r>
              <a:rPr sz="1800" b="1" spc="260" dirty="0">
                <a:latin typeface="Arial"/>
                <a:cs typeface="Arial"/>
              </a:rPr>
              <a:t>□</a:t>
            </a:r>
            <a:endParaRPr sz="1800">
              <a:latin typeface="Arial"/>
              <a:cs typeface="Arial"/>
            </a:endParaRPr>
          </a:p>
          <a:p>
            <a:pPr marL="55880" algn="ctr">
              <a:lnSpc>
                <a:spcPts val="1910"/>
              </a:lnSpc>
            </a:pPr>
            <a:r>
              <a:rPr sz="1800" spc="-25" dirty="0">
                <a:latin typeface="Georgia"/>
                <a:cs typeface="Georgia"/>
              </a:rPr>
              <a:t>Predicted </a:t>
            </a:r>
            <a:r>
              <a:rPr sz="1800" spc="-30" dirty="0">
                <a:latin typeface="Georgia"/>
                <a:cs typeface="Georgia"/>
              </a:rPr>
              <a:t>Price </a:t>
            </a:r>
            <a:r>
              <a:rPr sz="1800" spc="-50" dirty="0">
                <a:latin typeface="Georgia"/>
                <a:cs typeface="Georgia"/>
              </a:rPr>
              <a:t>Y</a:t>
            </a:r>
            <a:r>
              <a:rPr sz="1800" spc="-75" baseline="-13888" dirty="0">
                <a:latin typeface="Georgia"/>
                <a:cs typeface="Georgia"/>
              </a:rPr>
              <a:t>i </a:t>
            </a:r>
            <a:r>
              <a:rPr sz="1800" spc="-165" dirty="0">
                <a:latin typeface="Georgia"/>
                <a:cs typeface="Georgia"/>
              </a:rPr>
              <a:t>= </a:t>
            </a:r>
            <a:r>
              <a:rPr sz="1800" spc="25" dirty="0">
                <a:latin typeface="Georgia"/>
                <a:cs typeface="Georgia"/>
              </a:rPr>
              <a:t>317.85</a:t>
            </a:r>
            <a:r>
              <a:rPr sz="1800" spc="-165" dirty="0">
                <a:latin typeface="Georgia"/>
                <a:cs typeface="Georgia"/>
              </a:rPr>
              <a:t> </a:t>
            </a:r>
            <a:r>
              <a:rPr sz="1800" spc="-45" dirty="0">
                <a:latin typeface="Georgia"/>
                <a:cs typeface="Georgia"/>
              </a:rPr>
              <a:t>($1,000s)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85206" y="3147098"/>
            <a:ext cx="151130" cy="0"/>
          </a:xfrm>
          <a:custGeom>
            <a:avLst/>
            <a:gdLst/>
            <a:ahLst/>
            <a:cxnLst/>
            <a:rect l="l" t="t" r="r" b="b"/>
            <a:pathLst>
              <a:path w="151129">
                <a:moveTo>
                  <a:pt x="0" y="0"/>
                </a:moveTo>
                <a:lnTo>
                  <a:pt x="151077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455580" y="2848006"/>
            <a:ext cx="121285" cy="0"/>
          </a:xfrm>
          <a:custGeom>
            <a:avLst/>
            <a:gdLst/>
            <a:ahLst/>
            <a:cxnLst/>
            <a:rect l="l" t="t" r="r" b="b"/>
            <a:pathLst>
              <a:path w="121285">
                <a:moveTo>
                  <a:pt x="0" y="0"/>
                </a:moveTo>
                <a:lnTo>
                  <a:pt x="121085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48420" y="3230912"/>
            <a:ext cx="121920" cy="0"/>
          </a:xfrm>
          <a:custGeom>
            <a:avLst/>
            <a:gdLst/>
            <a:ahLst/>
            <a:cxnLst/>
            <a:rect l="l" t="t" r="r" b="b"/>
            <a:pathLst>
              <a:path w="121920">
                <a:moveTo>
                  <a:pt x="0" y="0"/>
                </a:moveTo>
                <a:lnTo>
                  <a:pt x="121708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0459" y="3147098"/>
            <a:ext cx="1082675" cy="0"/>
          </a:xfrm>
          <a:custGeom>
            <a:avLst/>
            <a:gdLst/>
            <a:ahLst/>
            <a:cxnLst/>
            <a:rect l="l" t="t" r="r" b="b"/>
            <a:pathLst>
              <a:path w="1082675">
                <a:moveTo>
                  <a:pt x="0" y="0"/>
                </a:moveTo>
                <a:lnTo>
                  <a:pt x="1082171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00031" y="3220052"/>
            <a:ext cx="32384" cy="18415"/>
          </a:xfrm>
          <a:custGeom>
            <a:avLst/>
            <a:gdLst/>
            <a:ahLst/>
            <a:cxnLst/>
            <a:rect l="l" t="t" r="r" b="b"/>
            <a:pathLst>
              <a:path w="32385" h="18414">
                <a:moveTo>
                  <a:pt x="0" y="18113"/>
                </a:moveTo>
                <a:lnTo>
                  <a:pt x="31964" y="0"/>
                </a:lnTo>
              </a:path>
            </a:pathLst>
          </a:custGeom>
          <a:ln w="1033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31996" y="3225222"/>
            <a:ext cx="46990" cy="285750"/>
          </a:xfrm>
          <a:custGeom>
            <a:avLst/>
            <a:gdLst/>
            <a:ahLst/>
            <a:cxnLst/>
            <a:rect l="l" t="t" r="r" b="b"/>
            <a:pathLst>
              <a:path w="46989" h="285750">
                <a:moveTo>
                  <a:pt x="0" y="0"/>
                </a:moveTo>
                <a:lnTo>
                  <a:pt x="46419" y="285635"/>
                </a:lnTo>
              </a:path>
            </a:pathLst>
          </a:custGeom>
          <a:ln w="206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83566" y="2749183"/>
            <a:ext cx="61594" cy="762000"/>
          </a:xfrm>
          <a:custGeom>
            <a:avLst/>
            <a:gdLst/>
            <a:ahLst/>
            <a:cxnLst/>
            <a:rect l="l" t="t" r="r" b="b"/>
            <a:pathLst>
              <a:path w="61594" h="762000">
                <a:moveTo>
                  <a:pt x="0" y="761673"/>
                </a:moveTo>
                <a:lnTo>
                  <a:pt x="61352" y="0"/>
                </a:lnTo>
              </a:path>
            </a:pathLst>
          </a:custGeom>
          <a:ln w="103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44919" y="2749183"/>
            <a:ext cx="1848485" cy="0"/>
          </a:xfrm>
          <a:custGeom>
            <a:avLst/>
            <a:gdLst/>
            <a:ahLst/>
            <a:cxnLst/>
            <a:rect l="l" t="t" r="r" b="b"/>
            <a:pathLst>
              <a:path w="1848485">
                <a:moveTo>
                  <a:pt x="0" y="0"/>
                </a:moveTo>
                <a:lnTo>
                  <a:pt x="1848481" y="0"/>
                </a:lnTo>
              </a:path>
            </a:pathLst>
          </a:custGeom>
          <a:ln w="1034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87460" y="2787176"/>
            <a:ext cx="16510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latin typeface="Arial"/>
                <a:cs typeface="Arial"/>
              </a:rPr>
              <a:t>1</a:t>
            </a:r>
            <a:endParaRPr sz="19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93746" y="2926890"/>
            <a:ext cx="107314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dirty="0">
                <a:latin typeface="Arial"/>
                <a:cs typeface="Arial"/>
              </a:rPr>
              <a:t>p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28970" y="3113174"/>
            <a:ext cx="437515" cy="201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58775" algn="l"/>
              </a:tabLst>
            </a:pPr>
            <a:r>
              <a:rPr sz="1150" i="1" spc="45" dirty="0">
                <a:latin typeface="Arial"/>
                <a:cs typeface="Arial"/>
              </a:rPr>
              <a:t>α</a:t>
            </a:r>
            <a:r>
              <a:rPr sz="1150" i="1" spc="-90" dirty="0">
                <a:latin typeface="Arial"/>
                <a:cs typeface="Arial"/>
              </a:rPr>
              <a:t>/</a:t>
            </a:r>
            <a:r>
              <a:rPr sz="1150" i="1" dirty="0">
                <a:latin typeface="Arial"/>
                <a:cs typeface="Arial"/>
              </a:rPr>
              <a:t>2	</a:t>
            </a:r>
            <a:r>
              <a:rPr sz="1150" i="1" spc="5" dirty="0">
                <a:latin typeface="Arial"/>
                <a:cs typeface="Arial"/>
              </a:rPr>
              <a:t>ε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54847" y="2946029"/>
            <a:ext cx="1961514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spc="10" dirty="0">
                <a:latin typeface="Symbol"/>
                <a:cs typeface="Symbol"/>
              </a:rPr>
              <a:t>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Arial"/>
                <a:cs typeface="Arial"/>
              </a:rPr>
              <a:t>317.85 </a:t>
            </a:r>
            <a:r>
              <a:rPr sz="1950" spc="10" dirty="0">
                <a:latin typeface="Symbol"/>
                <a:cs typeface="Symbol"/>
              </a:rPr>
              <a:t></a:t>
            </a:r>
            <a:r>
              <a:rPr sz="1950" spc="-370" dirty="0">
                <a:latin typeface="Times New Roman"/>
                <a:cs typeface="Times New Roman"/>
              </a:rPr>
              <a:t> </a:t>
            </a:r>
            <a:r>
              <a:rPr sz="1950" spc="-15" dirty="0">
                <a:latin typeface="Arial"/>
                <a:cs typeface="Arial"/>
              </a:rPr>
              <a:t>102.28</a:t>
            </a:r>
            <a:endParaRPr sz="19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76248" y="2759245"/>
            <a:ext cx="880110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387350" algn="l"/>
              </a:tabLst>
            </a:pPr>
            <a:r>
              <a:rPr sz="1950" spc="30" dirty="0">
                <a:latin typeface="Arial"/>
                <a:cs typeface="Arial"/>
              </a:rPr>
              <a:t>(x	</a:t>
            </a:r>
            <a:r>
              <a:rPr sz="1950" spc="10" dirty="0">
                <a:latin typeface="Symbol"/>
                <a:cs typeface="Symbol"/>
              </a:rPr>
              <a:t></a:t>
            </a:r>
            <a:r>
              <a:rPr sz="1950" spc="-135" dirty="0">
                <a:latin typeface="Times New Roman"/>
                <a:cs typeface="Times New Roman"/>
              </a:rPr>
              <a:t> </a:t>
            </a:r>
            <a:r>
              <a:rPr sz="1950" spc="-5" dirty="0">
                <a:latin typeface="Arial"/>
                <a:cs typeface="Arial"/>
              </a:rPr>
              <a:t>x)</a:t>
            </a:r>
            <a:r>
              <a:rPr sz="1725" spc="-7" baseline="43478" dirty="0">
                <a:latin typeface="Arial"/>
                <a:cs typeface="Arial"/>
              </a:rPr>
              <a:t>2</a:t>
            </a:r>
            <a:endParaRPr sz="1725" baseline="43478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2163" y="2946029"/>
            <a:ext cx="1773555" cy="327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683260" algn="l"/>
                <a:tab pos="1064895" algn="l"/>
                <a:tab pos="1622425" algn="l"/>
              </a:tabLst>
            </a:pPr>
            <a:r>
              <a:rPr sz="1950" spc="-810" dirty="0">
                <a:latin typeface="Arial"/>
                <a:cs typeface="Arial"/>
              </a:rPr>
              <a:t>y</a:t>
            </a:r>
            <a:r>
              <a:rPr sz="2925" spc="7" baseline="4273" dirty="0">
                <a:latin typeface="Arial"/>
                <a:cs typeface="Arial"/>
              </a:rPr>
              <a:t>ˆ</a:t>
            </a:r>
            <a:r>
              <a:rPr sz="2925" spc="67" baseline="4273" dirty="0">
                <a:latin typeface="Arial"/>
                <a:cs typeface="Arial"/>
              </a:rPr>
              <a:t> </a:t>
            </a:r>
            <a:r>
              <a:rPr sz="1950" spc="10" dirty="0">
                <a:latin typeface="Symbol"/>
                <a:cs typeface="Symbol"/>
              </a:rPr>
              <a:t></a:t>
            </a:r>
            <a:r>
              <a:rPr sz="1950" spc="-65" dirty="0">
                <a:latin typeface="Times New Roman"/>
                <a:cs typeface="Times New Roman"/>
              </a:rPr>
              <a:t> </a:t>
            </a:r>
            <a:r>
              <a:rPr sz="1950" spc="5" dirty="0">
                <a:latin typeface="Arial"/>
                <a:cs typeface="Arial"/>
              </a:rPr>
              <a:t>t</a:t>
            </a:r>
            <a:r>
              <a:rPr sz="1950" dirty="0">
                <a:latin typeface="Arial"/>
                <a:cs typeface="Arial"/>
              </a:rPr>
              <a:t>	</a:t>
            </a:r>
            <a:r>
              <a:rPr sz="1950" spc="10" dirty="0">
                <a:latin typeface="Arial"/>
                <a:cs typeface="Arial"/>
              </a:rPr>
              <a:t>s</a:t>
            </a:r>
            <a:r>
              <a:rPr sz="1950" dirty="0">
                <a:latin typeface="Arial"/>
                <a:cs typeface="Arial"/>
              </a:rPr>
              <a:t>	</a:t>
            </a:r>
            <a:r>
              <a:rPr sz="1950" spc="110" dirty="0">
                <a:latin typeface="Arial"/>
                <a:cs typeface="Arial"/>
              </a:rPr>
              <a:t>1</a:t>
            </a:r>
            <a:r>
              <a:rPr sz="1950" spc="10" dirty="0">
                <a:latin typeface="Symbol"/>
                <a:cs typeface="Symbol"/>
              </a:rPr>
              <a:t></a:t>
            </a:r>
            <a:r>
              <a:rPr sz="1950" dirty="0">
                <a:latin typeface="Times New Roman"/>
                <a:cs typeface="Times New Roman"/>
              </a:rPr>
              <a:t>	</a:t>
            </a:r>
            <a:r>
              <a:rPr sz="1950" spc="10" dirty="0">
                <a:latin typeface="Symbol"/>
                <a:cs typeface="Symbol"/>
              </a:rPr>
              <a:t></a:t>
            </a:r>
            <a:endParaRPr sz="195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377657" y="3016935"/>
            <a:ext cx="1471930" cy="478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27355" algn="l"/>
              </a:tabLst>
            </a:pPr>
            <a:r>
              <a:rPr sz="1950" spc="10" dirty="0">
                <a:latin typeface="Arial"/>
                <a:cs typeface="Arial"/>
              </a:rPr>
              <a:t>n	</a:t>
            </a:r>
            <a:r>
              <a:rPr sz="4425" spc="120" baseline="-8474" dirty="0">
                <a:latin typeface="Symbol"/>
                <a:cs typeface="Symbol"/>
              </a:rPr>
              <a:t></a:t>
            </a:r>
            <a:r>
              <a:rPr sz="1950" spc="80" dirty="0">
                <a:latin typeface="Arial"/>
                <a:cs typeface="Arial"/>
              </a:rPr>
              <a:t>(x</a:t>
            </a:r>
            <a:r>
              <a:rPr sz="1950" spc="-335" dirty="0">
                <a:latin typeface="Arial"/>
                <a:cs typeface="Arial"/>
              </a:rPr>
              <a:t> </a:t>
            </a:r>
            <a:r>
              <a:rPr sz="1950" spc="10" dirty="0">
                <a:latin typeface="Symbol"/>
                <a:cs typeface="Symbol"/>
              </a:rPr>
              <a:t></a:t>
            </a:r>
            <a:r>
              <a:rPr sz="1950" spc="10" dirty="0">
                <a:latin typeface="Times New Roman"/>
                <a:cs typeface="Times New Roman"/>
              </a:rPr>
              <a:t> </a:t>
            </a:r>
            <a:r>
              <a:rPr sz="1950" dirty="0">
                <a:latin typeface="Arial"/>
                <a:cs typeface="Arial"/>
              </a:rPr>
              <a:t>x)</a:t>
            </a:r>
            <a:r>
              <a:rPr sz="1725" baseline="43478" dirty="0">
                <a:latin typeface="Arial"/>
                <a:cs typeface="Arial"/>
              </a:rPr>
              <a:t>2</a:t>
            </a:r>
            <a:endParaRPr sz="1725" baseline="43478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14500" y="3736340"/>
            <a:ext cx="565785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512570" marR="5080" indent="-1500505">
              <a:lnSpc>
                <a:spcPts val="2090"/>
              </a:lnSpc>
              <a:spcBef>
                <a:spcPts val="225"/>
              </a:spcBef>
            </a:pPr>
            <a:r>
              <a:rPr sz="1800" spc="-40" dirty="0">
                <a:latin typeface="Georgia"/>
                <a:cs typeface="Georgia"/>
              </a:rPr>
              <a:t>The </a:t>
            </a:r>
            <a:r>
              <a:rPr sz="1800" spc="-25" dirty="0">
                <a:latin typeface="Georgia"/>
                <a:cs typeface="Georgia"/>
              </a:rPr>
              <a:t>prediction </a:t>
            </a:r>
            <a:r>
              <a:rPr sz="1800" spc="-20" dirty="0">
                <a:latin typeface="Georgia"/>
                <a:cs typeface="Georgia"/>
              </a:rPr>
              <a:t>interval </a:t>
            </a:r>
            <a:r>
              <a:rPr sz="1800" spc="-30" dirty="0">
                <a:latin typeface="Georgia"/>
                <a:cs typeface="Georgia"/>
              </a:rPr>
              <a:t>endpoints </a:t>
            </a:r>
            <a:r>
              <a:rPr sz="1800" spc="-10" dirty="0">
                <a:latin typeface="Georgia"/>
                <a:cs typeface="Georgia"/>
              </a:rPr>
              <a:t>are </a:t>
            </a:r>
            <a:r>
              <a:rPr sz="1800" spc="10" dirty="0">
                <a:latin typeface="Georgia"/>
                <a:cs typeface="Georgia"/>
              </a:rPr>
              <a:t>215.50 </a:t>
            </a:r>
            <a:r>
              <a:rPr sz="1800" spc="-80" dirty="0">
                <a:latin typeface="Georgia"/>
                <a:cs typeface="Georgia"/>
              </a:rPr>
              <a:t>-- </a:t>
            </a:r>
            <a:r>
              <a:rPr sz="1800" spc="-55" dirty="0">
                <a:latin typeface="Georgia"/>
                <a:cs typeface="Georgia"/>
              </a:rPr>
              <a:t>420.07, </a:t>
            </a:r>
            <a:r>
              <a:rPr sz="1800" spc="-10" dirty="0">
                <a:latin typeface="Georgia"/>
                <a:cs typeface="Georgia"/>
              </a:rPr>
              <a:t>or  </a:t>
            </a:r>
            <a:r>
              <a:rPr sz="1800" spc="-35" dirty="0">
                <a:latin typeface="Georgia"/>
                <a:cs typeface="Georgia"/>
              </a:rPr>
              <a:t>from </a:t>
            </a:r>
            <a:r>
              <a:rPr sz="1800" spc="-30" dirty="0">
                <a:latin typeface="Georgia"/>
                <a:cs typeface="Georgia"/>
              </a:rPr>
              <a:t>$215,500 </a:t>
            </a:r>
            <a:r>
              <a:rPr sz="1800" spc="-80" dirty="0">
                <a:latin typeface="Georgia"/>
                <a:cs typeface="Georgia"/>
              </a:rPr>
              <a:t>--</a:t>
            </a:r>
            <a:r>
              <a:rPr sz="1800" spc="-50" dirty="0">
                <a:latin typeface="Georgia"/>
                <a:cs typeface="Georgia"/>
              </a:rPr>
              <a:t> </a:t>
            </a:r>
            <a:r>
              <a:rPr sz="1800" spc="-70" dirty="0">
                <a:latin typeface="Georgia"/>
                <a:cs typeface="Georgia"/>
              </a:rPr>
              <a:t>$420,070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3232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Estimation of Individual Values:</a:t>
            </a:r>
            <a:r>
              <a:rPr sz="2500" b="0" spc="3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Example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6574" y="1289303"/>
            <a:ext cx="7611109" cy="111061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349250" marR="5080" indent="-336550">
              <a:lnSpc>
                <a:spcPts val="1989"/>
              </a:lnSpc>
              <a:spcBef>
                <a:spcPts val="204"/>
              </a:spcBef>
              <a:buFont typeface="Arial"/>
              <a:buChar char="•"/>
              <a:tabLst>
                <a:tab pos="348615" algn="l"/>
                <a:tab pos="349250" algn="l"/>
              </a:tabLst>
            </a:pPr>
            <a:r>
              <a:rPr sz="1700" b="1" spc="-5" dirty="0">
                <a:latin typeface="Arial"/>
                <a:cs typeface="Arial"/>
              </a:rPr>
              <a:t>Congratulations! </a:t>
            </a:r>
            <a:r>
              <a:rPr sz="1700" spc="-5" dirty="0">
                <a:latin typeface="Arial"/>
                <a:cs typeface="Arial"/>
              </a:rPr>
              <a:t>That’s </a:t>
            </a:r>
            <a:r>
              <a:rPr sz="1700" dirty="0">
                <a:latin typeface="Arial"/>
                <a:cs typeface="Arial"/>
              </a:rPr>
              <a:t>the </a:t>
            </a:r>
            <a:r>
              <a:rPr sz="1700" spc="-5" dirty="0">
                <a:latin typeface="Arial"/>
                <a:cs typeface="Arial"/>
              </a:rPr>
              <a:t>first </a:t>
            </a:r>
            <a:r>
              <a:rPr sz="1700" dirty="0">
                <a:latin typeface="Arial"/>
                <a:cs typeface="Arial"/>
              </a:rPr>
              <a:t>step </a:t>
            </a:r>
            <a:r>
              <a:rPr sz="1700" spc="-5" dirty="0">
                <a:latin typeface="Arial"/>
                <a:cs typeface="Arial"/>
              </a:rPr>
              <a:t>in </a:t>
            </a:r>
            <a:r>
              <a:rPr sz="1700" dirty="0">
                <a:latin typeface="Arial"/>
                <a:cs typeface="Arial"/>
              </a:rPr>
              <a:t>your </a:t>
            </a:r>
            <a:r>
              <a:rPr sz="1700" spc="-5" dirty="0">
                <a:latin typeface="Arial"/>
                <a:cs typeface="Arial"/>
              </a:rPr>
              <a:t>machine learning </a:t>
            </a:r>
            <a:r>
              <a:rPr sz="1700" dirty="0">
                <a:latin typeface="Arial"/>
                <a:cs typeface="Arial"/>
              </a:rPr>
              <a:t>and </a:t>
            </a:r>
            <a:r>
              <a:rPr sz="1700" spc="-5" dirty="0">
                <a:latin typeface="Arial"/>
                <a:cs typeface="Arial"/>
              </a:rPr>
              <a:t>artificial  intelligence</a:t>
            </a:r>
            <a:r>
              <a:rPr sz="17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journey.</a:t>
            </a:r>
            <a:endParaRPr sz="1700">
              <a:latin typeface="Arial"/>
              <a:cs typeface="Arial"/>
            </a:endParaRPr>
          </a:p>
          <a:p>
            <a:pPr marL="349250" marR="57785" indent="-336550">
              <a:lnSpc>
                <a:spcPct val="103499"/>
              </a:lnSpc>
              <a:spcBef>
                <a:spcPts val="235"/>
              </a:spcBef>
              <a:buChar char="•"/>
              <a:tabLst>
                <a:tab pos="348615" algn="l"/>
                <a:tab pos="349250" algn="l"/>
              </a:tabLst>
            </a:pPr>
            <a:r>
              <a:rPr sz="1700" dirty="0">
                <a:latin typeface="Arial"/>
                <a:cs typeface="Arial"/>
              </a:rPr>
              <a:t>Get an </a:t>
            </a:r>
            <a:r>
              <a:rPr sz="1700" spc="-5" dirty="0">
                <a:latin typeface="Arial"/>
                <a:cs typeface="Arial"/>
              </a:rPr>
              <a:t>intuitive </a:t>
            </a:r>
            <a:r>
              <a:rPr sz="1700" dirty="0">
                <a:latin typeface="Arial"/>
                <a:cs typeface="Arial"/>
              </a:rPr>
              <a:t>feel for how </a:t>
            </a:r>
            <a:r>
              <a:rPr sz="1700" spc="-5" dirty="0">
                <a:latin typeface="Arial"/>
                <a:cs typeface="Arial"/>
              </a:rPr>
              <a:t>gradient </a:t>
            </a:r>
            <a:r>
              <a:rPr sz="1700" dirty="0">
                <a:latin typeface="Arial"/>
                <a:cs typeface="Arial"/>
              </a:rPr>
              <a:t>descent </a:t>
            </a:r>
            <a:r>
              <a:rPr sz="1700" spc="-5" dirty="0">
                <a:latin typeface="Arial"/>
                <a:cs typeface="Arial"/>
              </a:rPr>
              <a:t>works </a:t>
            </a:r>
            <a:r>
              <a:rPr sz="1700" dirty="0">
                <a:latin typeface="Arial"/>
                <a:cs typeface="Arial"/>
              </a:rPr>
              <a:t>because </a:t>
            </a:r>
            <a:r>
              <a:rPr sz="1700" spc="-5" dirty="0">
                <a:latin typeface="Arial"/>
                <a:cs typeface="Arial"/>
              </a:rPr>
              <a:t>this is actually  </a:t>
            </a:r>
            <a:r>
              <a:rPr sz="1700" dirty="0">
                <a:latin typeface="Arial"/>
                <a:cs typeface="Arial"/>
              </a:rPr>
              <a:t>used </a:t>
            </a:r>
            <a:r>
              <a:rPr sz="1700" spc="-5" dirty="0">
                <a:latin typeface="Arial"/>
                <a:cs typeface="Arial"/>
              </a:rPr>
              <a:t>in more </a:t>
            </a:r>
            <a:r>
              <a:rPr sz="1700" dirty="0">
                <a:latin typeface="Arial"/>
                <a:cs typeface="Arial"/>
              </a:rPr>
              <a:t>advanced </a:t>
            </a:r>
            <a:r>
              <a:rPr sz="1700" spc="-5" dirty="0">
                <a:latin typeface="Arial"/>
                <a:cs typeface="Arial"/>
              </a:rPr>
              <a:t>models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also.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24" y="258063"/>
            <a:ext cx="716534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Linear Regression </a:t>
            </a:r>
            <a:r>
              <a:rPr sz="2500" b="0" dirty="0">
                <a:latin typeface="Arial Black"/>
                <a:cs typeface="Arial Black"/>
              </a:rPr>
              <a:t>with </a:t>
            </a:r>
            <a:r>
              <a:rPr sz="2500" b="0" spc="-5" dirty="0">
                <a:latin typeface="Arial Black"/>
                <a:cs typeface="Arial Black"/>
              </a:rPr>
              <a:t>Gradient</a:t>
            </a:r>
            <a:r>
              <a:rPr sz="2500" b="0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Descent</a:t>
            </a:r>
            <a:endParaRPr sz="2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B8F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5389" y="2147316"/>
            <a:ext cx="6387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195" dirty="0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sz="4400" spc="-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330" dirty="0">
                <a:solidFill>
                  <a:srgbClr val="FFFFFF"/>
                </a:solidFill>
                <a:latin typeface="Arial"/>
                <a:cs typeface="Arial"/>
              </a:rPr>
              <a:t>hard</a:t>
            </a:r>
            <a:r>
              <a:rPr sz="440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195" dirty="0">
                <a:solidFill>
                  <a:srgbClr val="FFFFFF"/>
                </a:solidFill>
                <a:latin typeface="Arial"/>
                <a:cs typeface="Arial"/>
              </a:rPr>
              <a:t>it</a:t>
            </a:r>
            <a:r>
              <a:rPr sz="4400" spc="-3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20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4400" spc="-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235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4400" spc="-3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400" spc="110" dirty="0">
                <a:solidFill>
                  <a:srgbClr val="FFFFFF"/>
                </a:solidFill>
                <a:latin typeface="Arial"/>
                <a:cs typeface="Arial"/>
              </a:rPr>
              <a:t>code?</a:t>
            </a:r>
            <a:endParaRPr sz="4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834639"/>
            <a:ext cx="3078480" cy="2308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77279" y="20320"/>
            <a:ext cx="2966720" cy="2225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771144"/>
            <a:ext cx="8589264" cy="807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88263" y="2523744"/>
            <a:ext cx="8019287" cy="1847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90398" y="1961388"/>
            <a:ext cx="539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E91D63"/>
                </a:solidFill>
                <a:latin typeface="Arial"/>
                <a:cs typeface="Arial"/>
              </a:rPr>
              <a:t>Step</a:t>
            </a:r>
            <a:r>
              <a:rPr sz="1400" spc="-80" dirty="0">
                <a:solidFill>
                  <a:srgbClr val="E91D6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91D63"/>
                </a:solidFill>
                <a:latin typeface="Arial"/>
                <a:cs typeface="Arial"/>
              </a:rPr>
              <a:t>2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398" y="370332"/>
            <a:ext cx="539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E91D63"/>
                </a:solidFill>
                <a:latin typeface="Arial"/>
                <a:cs typeface="Arial"/>
              </a:rPr>
              <a:t>Step</a:t>
            </a:r>
            <a:r>
              <a:rPr sz="1400" spc="-80" dirty="0">
                <a:solidFill>
                  <a:srgbClr val="E91D6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91D63"/>
                </a:solidFill>
                <a:latin typeface="Arial"/>
                <a:cs typeface="Arial"/>
              </a:rPr>
              <a:t>1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84" y="1472183"/>
            <a:ext cx="8869680" cy="2139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6315" y="797052"/>
            <a:ext cx="539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E91D63"/>
                </a:solidFill>
                <a:latin typeface="Arial"/>
                <a:cs typeface="Arial"/>
              </a:rPr>
              <a:t>Step</a:t>
            </a:r>
            <a:r>
              <a:rPr sz="1400" spc="-80" dirty="0">
                <a:solidFill>
                  <a:srgbClr val="E91D6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91D63"/>
                </a:solidFill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03" y="106679"/>
            <a:ext cx="7534656" cy="4846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29837" y="1977079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29837" y="3010499"/>
            <a:ext cx="3803015" cy="0"/>
          </a:xfrm>
          <a:custGeom>
            <a:avLst/>
            <a:gdLst/>
            <a:ahLst/>
            <a:cxnLst/>
            <a:rect l="l" t="t" r="r" b="b"/>
            <a:pathLst>
              <a:path w="3803015">
                <a:moveTo>
                  <a:pt x="0" y="0"/>
                </a:moveTo>
                <a:lnTo>
                  <a:pt x="3802574" y="0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727651" y="1288128"/>
            <a:ext cx="0" cy="2760980"/>
          </a:xfrm>
          <a:custGeom>
            <a:avLst/>
            <a:gdLst/>
            <a:ahLst/>
            <a:cxnLst/>
            <a:rect l="l" t="t" r="r" b="b"/>
            <a:pathLst>
              <a:path h="2760979">
                <a:moveTo>
                  <a:pt x="0" y="0"/>
                </a:moveTo>
                <a:lnTo>
                  <a:pt x="0" y="2760561"/>
                </a:lnTo>
              </a:path>
            </a:pathLst>
          </a:custGeom>
          <a:ln w="9525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16850" y="162984"/>
          <a:ext cx="7211059" cy="45015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7570"/>
                <a:gridCol w="1896110"/>
                <a:gridCol w="1896110"/>
              </a:tblGrid>
              <a:tr h="637540">
                <a:tc>
                  <a:txBody>
                    <a:bodyPr/>
                    <a:lstStyle/>
                    <a:p>
                      <a:pPr marL="31750">
                        <a:lnSpc>
                          <a:spcPts val="2655"/>
                        </a:lnSpc>
                      </a:pPr>
                      <a:r>
                        <a:rPr sz="240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Terminology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22B2FB"/>
                    </a:solidFill>
                  </a:tcPr>
                </a:tc>
              </a:tr>
              <a:tr h="486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x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2400" b="1" u="heavy" dirty="0">
                          <a:solidFill>
                            <a:srgbClr val="FFFF00"/>
                          </a:solidFill>
                          <a:uFill>
                            <a:solidFill>
                              <a:srgbClr val="FFFF00"/>
                            </a:solidFill>
                          </a:uFill>
                          <a:latin typeface="Arial"/>
                          <a:cs typeface="Arial"/>
                        </a:rPr>
                        <a:t>Y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520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4362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2400" b="1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Y = 2 +</a:t>
                      </a:r>
                      <a:r>
                        <a:rPr sz="2400" b="1" spc="-50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3(X)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02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9540" marB="0">
                    <a:lnL w="12700">
                      <a:solidFill>
                        <a:srgbClr val="00FF00"/>
                      </a:solidFill>
                      <a:prstDash val="solid"/>
                    </a:lnL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59079">
                <a:tc>
                  <a:txBody>
                    <a:bodyPr/>
                    <a:lstStyle/>
                    <a:p>
                      <a:pPr marL="31750">
                        <a:lnSpc>
                          <a:spcPts val="133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Y =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Model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4178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2 =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Intercept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1920" marB="0">
                    <a:lnL w="12700">
                      <a:solidFill>
                        <a:srgbClr val="00FF00"/>
                      </a:solidFill>
                      <a:prstDash val="solid"/>
                    </a:lnL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54965">
                <a:tc>
                  <a:txBody>
                    <a:bodyPr/>
                    <a:lstStyle/>
                    <a:p>
                      <a:pPr marL="31750">
                        <a:lnSpc>
                          <a:spcPts val="1905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3 =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Slope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344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FF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R w="12700">
                      <a:solidFill>
                        <a:srgbClr val="00FF00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2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7465" marB="0">
                    <a:lnL w="12700">
                      <a:solidFill>
                        <a:srgbClr val="00FF00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lnB w="12700">
                      <a:solidFill>
                        <a:srgbClr val="00FF00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R w="12700">
                      <a:solidFill>
                        <a:srgbClr val="CCCCCC"/>
                      </a:solidFill>
                      <a:prstDash val="solid"/>
                    </a:lnR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32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2700">
                      <a:solidFill>
                        <a:srgbClr val="CCCCCC"/>
                      </a:solidFill>
                      <a:prstDash val="solid"/>
                    </a:lnL>
                    <a:lnT w="12700">
                      <a:solidFill>
                        <a:srgbClr val="00FF00"/>
                      </a:solidFill>
                      <a:prstDash val="solid"/>
                    </a:lnT>
                    <a:solidFill>
                      <a:srgbClr val="FFFF00"/>
                    </a:solidFill>
                  </a:tcPr>
                </a:tc>
              </a:tr>
              <a:tr h="3321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993647"/>
            <a:ext cx="8897112" cy="3273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5218" y="440436"/>
            <a:ext cx="539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E91D63"/>
                </a:solidFill>
                <a:latin typeface="Arial"/>
                <a:cs typeface="Arial"/>
              </a:rPr>
              <a:t>Step</a:t>
            </a:r>
            <a:r>
              <a:rPr sz="1400" spc="-80" dirty="0">
                <a:solidFill>
                  <a:srgbClr val="E91D6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91D63"/>
                </a:solidFill>
                <a:latin typeface="Arial"/>
                <a:cs typeface="Arial"/>
              </a:rPr>
              <a:t>4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6424" y="512063"/>
            <a:ext cx="6931152" cy="4145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2732" y="217932"/>
            <a:ext cx="5391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E91D63"/>
                </a:solidFill>
                <a:latin typeface="Arial"/>
                <a:cs typeface="Arial"/>
              </a:rPr>
              <a:t>Step</a:t>
            </a:r>
            <a:r>
              <a:rPr sz="1400" spc="-80" dirty="0">
                <a:solidFill>
                  <a:srgbClr val="E91D6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E91D63"/>
                </a:solidFill>
                <a:latin typeface="Arial"/>
                <a:cs typeface="Arial"/>
              </a:rPr>
              <a:t>5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24" y="93470"/>
            <a:ext cx="229997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5" dirty="0">
                <a:latin typeface="Arial Black"/>
                <a:cs typeface="Arial Black"/>
              </a:rPr>
              <a:t>Error</a:t>
            </a:r>
            <a:r>
              <a:rPr sz="2500" b="0" spc="-55" dirty="0">
                <a:latin typeface="Arial Black"/>
                <a:cs typeface="Arial Black"/>
              </a:rPr>
              <a:t> </a:t>
            </a:r>
            <a:r>
              <a:rPr sz="2500" b="0" spc="-5" dirty="0">
                <a:latin typeface="Arial Black"/>
                <a:cs typeface="Arial Black"/>
              </a:rPr>
              <a:t>Metrics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51888" y="1700783"/>
            <a:ext cx="4773168" cy="26548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7824" y="1213612"/>
            <a:ext cx="7452359" cy="735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975" marR="5080" indent="-295275">
              <a:lnSpc>
                <a:spcPct val="115999"/>
              </a:lnSpc>
              <a:spcBef>
                <a:spcPts val="100"/>
              </a:spcBef>
              <a:buChar char="●"/>
              <a:tabLst>
                <a:tab pos="307340" algn="l"/>
                <a:tab pos="307975" algn="l"/>
              </a:tabLst>
            </a:pP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Linear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regression implements </a:t>
            </a:r>
            <a:r>
              <a:rPr sz="1000" dirty="0">
                <a:solidFill>
                  <a:srgbClr val="333333"/>
                </a:solidFill>
                <a:latin typeface="Arial"/>
                <a:cs typeface="Arial"/>
              </a:rPr>
              <a:t>a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statistical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model that,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when relationships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between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independent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variables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and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dependent 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variable are almost linear, shows optimal</a:t>
            </a:r>
            <a:r>
              <a:rPr sz="10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results.</a:t>
            </a:r>
            <a:endParaRPr sz="1000">
              <a:latin typeface="Arial"/>
              <a:cs typeface="Arial"/>
            </a:endParaRPr>
          </a:p>
          <a:p>
            <a:pPr marL="307975" indent="-295275">
              <a:lnSpc>
                <a:spcPct val="100000"/>
              </a:lnSpc>
              <a:spcBef>
                <a:spcPts val="215"/>
              </a:spcBef>
              <a:buChar char="●"/>
              <a:tabLst>
                <a:tab pos="307340" algn="l"/>
                <a:tab pos="307975" algn="l"/>
              </a:tabLst>
            </a:pP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Best place to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understand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the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r>
              <a:rPr sz="1000" spc="-3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  <a:p>
            <a:pPr marL="307975" indent="-295275">
              <a:lnSpc>
                <a:spcPct val="100000"/>
              </a:lnSpc>
              <a:spcBef>
                <a:spcPts val="190"/>
              </a:spcBef>
              <a:buChar char="●"/>
              <a:tabLst>
                <a:tab pos="307340" algn="l"/>
                <a:tab pos="307975" algn="l"/>
              </a:tabLst>
            </a:pP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Easily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Explicable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00" y="212852"/>
            <a:ext cx="328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5" dirty="0">
                <a:solidFill>
                  <a:srgbClr val="424242"/>
                </a:solidFill>
                <a:latin typeface="Arial"/>
                <a:cs typeface="Arial"/>
              </a:rPr>
              <a:t>Advantage of Linear</a:t>
            </a:r>
            <a:r>
              <a:rPr sz="1800" b="0" spc="-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b="0" spc="-5" dirty="0">
                <a:solidFill>
                  <a:srgbClr val="424242"/>
                </a:solidFill>
                <a:latin typeface="Arial"/>
                <a:cs typeface="Arial"/>
              </a:rPr>
              <a:t>Regression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7824" y="1213612"/>
            <a:ext cx="4806315" cy="73596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07975" indent="-295275">
              <a:lnSpc>
                <a:spcPct val="100000"/>
              </a:lnSpc>
              <a:spcBef>
                <a:spcPts val="290"/>
              </a:spcBef>
              <a:buChar char="●"/>
              <a:tabLst>
                <a:tab pos="307340" algn="l"/>
                <a:tab pos="307975" algn="l"/>
              </a:tabLst>
            </a:pP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Linear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regression </a:t>
            </a:r>
            <a:r>
              <a:rPr sz="1000" dirty="0">
                <a:solidFill>
                  <a:srgbClr val="333333"/>
                </a:solidFill>
                <a:latin typeface="Arial"/>
                <a:cs typeface="Arial"/>
              </a:rPr>
              <a:t>is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often inappropriately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used to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model non-linear</a:t>
            </a:r>
            <a:r>
              <a:rPr sz="1000" spc="8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relationships.</a:t>
            </a:r>
            <a:endParaRPr sz="1000">
              <a:latin typeface="Arial"/>
              <a:cs typeface="Arial"/>
            </a:endParaRPr>
          </a:p>
          <a:p>
            <a:pPr marL="307975" indent="-295275">
              <a:lnSpc>
                <a:spcPct val="100000"/>
              </a:lnSpc>
              <a:spcBef>
                <a:spcPts val="190"/>
              </a:spcBef>
              <a:buChar char="●"/>
              <a:tabLst>
                <a:tab pos="307340" algn="l"/>
                <a:tab pos="307975" algn="l"/>
              </a:tabLst>
            </a:pP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Linear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regression </a:t>
            </a:r>
            <a:r>
              <a:rPr sz="1000" dirty="0">
                <a:solidFill>
                  <a:srgbClr val="333333"/>
                </a:solidFill>
                <a:latin typeface="Arial"/>
                <a:cs typeface="Arial"/>
              </a:rPr>
              <a:t>is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limited to predicting numeric</a:t>
            </a:r>
            <a:r>
              <a:rPr sz="10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output.</a:t>
            </a:r>
            <a:endParaRPr sz="1000">
              <a:latin typeface="Arial"/>
              <a:cs typeface="Arial"/>
            </a:endParaRPr>
          </a:p>
          <a:p>
            <a:pPr marL="307975" indent="-295275">
              <a:lnSpc>
                <a:spcPct val="100000"/>
              </a:lnSpc>
              <a:spcBef>
                <a:spcPts val="219"/>
              </a:spcBef>
              <a:buChar char="●"/>
              <a:tabLst>
                <a:tab pos="307340" algn="l"/>
                <a:tab pos="307975" algn="l"/>
              </a:tabLst>
            </a:pPr>
            <a:r>
              <a:rPr sz="1000" dirty="0">
                <a:solidFill>
                  <a:srgbClr val="333333"/>
                </a:solidFill>
                <a:latin typeface="Arial"/>
                <a:cs typeface="Arial"/>
              </a:rPr>
              <a:t>A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lack of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explanation about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what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has been learned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can be </a:t>
            </a:r>
            <a:r>
              <a:rPr sz="1000" dirty="0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1000" spc="-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problem.</a:t>
            </a:r>
            <a:endParaRPr sz="1000">
              <a:latin typeface="Arial"/>
              <a:cs typeface="Arial"/>
            </a:endParaRPr>
          </a:p>
          <a:p>
            <a:pPr marL="307975" indent="-295275">
              <a:lnSpc>
                <a:spcPct val="100000"/>
              </a:lnSpc>
              <a:spcBef>
                <a:spcPts val="190"/>
              </a:spcBef>
              <a:buChar char="●"/>
              <a:tabLst>
                <a:tab pos="307340" algn="l"/>
                <a:tab pos="307975" algn="l"/>
              </a:tabLst>
            </a:pPr>
            <a:r>
              <a:rPr sz="1000" spc="-5" dirty="0">
                <a:solidFill>
                  <a:srgbClr val="333333"/>
                </a:solidFill>
                <a:latin typeface="Arial"/>
                <a:cs typeface="Arial"/>
              </a:rPr>
              <a:t>Prone to bias variance</a:t>
            </a:r>
            <a:r>
              <a:rPr sz="10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333333"/>
                </a:solidFill>
                <a:latin typeface="Arial"/>
                <a:cs typeface="Arial"/>
              </a:rPr>
              <a:t>problem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2045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Disadvantages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00" y="197103"/>
            <a:ext cx="30397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0" dirty="0">
                <a:solidFill>
                  <a:srgbClr val="424242"/>
                </a:solidFill>
                <a:latin typeface="Arial"/>
                <a:cs typeface="Arial"/>
              </a:rPr>
              <a:t>How </a:t>
            </a:r>
            <a:r>
              <a:rPr sz="1900" b="0" spc="-5" dirty="0">
                <a:solidFill>
                  <a:srgbClr val="424242"/>
                </a:solidFill>
                <a:latin typeface="Arial"/>
                <a:cs typeface="Arial"/>
              </a:rPr>
              <a:t>to </a:t>
            </a:r>
            <a:r>
              <a:rPr sz="1900" b="0" dirty="0">
                <a:solidFill>
                  <a:srgbClr val="424242"/>
                </a:solidFill>
                <a:latin typeface="Arial"/>
                <a:cs typeface="Arial"/>
              </a:rPr>
              <a:t>evaluate our</a:t>
            </a:r>
            <a:r>
              <a:rPr sz="1900" b="0" spc="-4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900" b="0" dirty="0">
                <a:solidFill>
                  <a:srgbClr val="424242"/>
                </a:solidFill>
                <a:latin typeface="Arial"/>
                <a:cs typeface="Arial"/>
              </a:rPr>
              <a:t>model?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358384" y="3258311"/>
            <a:ext cx="3084575" cy="1652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37759" y="1271016"/>
            <a:ext cx="3639312" cy="1258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59" y="1365503"/>
            <a:ext cx="3636264" cy="3130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00" y="121411"/>
            <a:ext cx="3448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Overfitting </a:t>
            </a:r>
            <a:r>
              <a:rPr sz="2400" b="0" dirty="0">
                <a:solidFill>
                  <a:srgbClr val="424242"/>
                </a:solidFill>
                <a:latin typeface="Arial"/>
                <a:cs typeface="Arial"/>
              </a:rPr>
              <a:t>vs</a:t>
            </a:r>
            <a:r>
              <a:rPr sz="2400" b="0" spc="-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2400" b="0" spc="-5" dirty="0">
                <a:solidFill>
                  <a:srgbClr val="424242"/>
                </a:solidFill>
                <a:latin typeface="Arial"/>
                <a:cs typeface="Arial"/>
              </a:rPr>
              <a:t>Underfitting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75294" y="4704588"/>
            <a:ext cx="202501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Training Data(Less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Error)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6615" y="1475232"/>
            <a:ext cx="8628888" cy="2740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48197" y="4661916"/>
            <a:ext cx="204406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Testing Data (More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Error)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00" y="212852"/>
            <a:ext cx="2591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Overfitting </a:t>
            </a:r>
            <a:r>
              <a:rPr sz="1800" dirty="0">
                <a:solidFill>
                  <a:srgbClr val="424242"/>
                </a:solidFill>
                <a:latin typeface="Arial"/>
                <a:cs typeface="Arial"/>
              </a:rPr>
              <a:t>vs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Underfitting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568" y="1450847"/>
            <a:ext cx="8159495" cy="3054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30375" y="4716779"/>
            <a:ext cx="2103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Training Data (More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Error)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7763" y="4716779"/>
            <a:ext cx="19564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Testing (Still More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Error)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5900" y="212852"/>
            <a:ext cx="285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Variance and Bias Trade</a:t>
            </a:r>
            <a:r>
              <a:rPr sz="1800" spc="-50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24242"/>
                </a:solidFill>
                <a:latin typeface="Arial"/>
                <a:cs typeface="Arial"/>
              </a:rPr>
              <a:t>off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2060" y="4716779"/>
            <a:ext cx="42532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Ideal Model should have Low varinance and Low</a:t>
            </a:r>
            <a:r>
              <a:rPr sz="140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Bias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5759" y="2066544"/>
            <a:ext cx="4651248" cy="175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8384" y="1240536"/>
            <a:ext cx="3087624" cy="3072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44000" cy="774065"/>
          </a:xfrm>
          <a:custGeom>
            <a:avLst/>
            <a:gdLst/>
            <a:ahLst/>
            <a:cxnLst/>
            <a:rect l="l" t="t" r="r" b="b"/>
            <a:pathLst>
              <a:path w="9144000" h="774065">
                <a:moveTo>
                  <a:pt x="0" y="774000"/>
                </a:moveTo>
                <a:lnTo>
                  <a:pt x="9144000" y="774000"/>
                </a:lnTo>
                <a:lnTo>
                  <a:pt x="9144000" y="0"/>
                </a:lnTo>
                <a:lnTo>
                  <a:pt x="0" y="0"/>
                </a:lnTo>
                <a:lnTo>
                  <a:pt x="0" y="774000"/>
                </a:lnTo>
                <a:close/>
              </a:path>
            </a:pathLst>
          </a:custGeom>
          <a:solidFill>
            <a:srgbClr val="22B2F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98447" y="313943"/>
            <a:ext cx="6830568" cy="4678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3067</Words>
  <Application>Microsoft Office PowerPoint</Application>
  <PresentationFormat>On-screen Show (16:9)</PresentationFormat>
  <Paragraphs>739</Paragraphs>
  <Slides>99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Arial</vt:lpstr>
      <vt:lpstr>Arial Black</vt:lpstr>
      <vt:lpstr>Calibri</vt:lpstr>
      <vt:lpstr>Georgia</vt:lpstr>
      <vt:lpstr>Symbol</vt:lpstr>
      <vt:lpstr>Times New Roman</vt:lpstr>
      <vt:lpstr>Trebuchet MS</vt:lpstr>
      <vt:lpstr>Office Theme</vt:lpstr>
      <vt:lpstr>PowerPoint Presentation</vt:lpstr>
      <vt:lpstr>Relationship</vt:lpstr>
      <vt:lpstr>Relationship</vt:lpstr>
      <vt:lpstr>What is 2 here?</vt:lpstr>
      <vt:lpstr>PowerPoint Presentation</vt:lpstr>
      <vt:lpstr>PowerPoint Presentation</vt:lpstr>
      <vt:lpstr>Terminology</vt:lpstr>
      <vt:lpstr>PowerPoint Presentation</vt:lpstr>
      <vt:lpstr>PowerPoint Presentation</vt:lpstr>
      <vt:lpstr>PowerPoint Presentation</vt:lpstr>
      <vt:lpstr>Formula for a line</vt:lpstr>
      <vt:lpstr>PowerPoint Presentation</vt:lpstr>
      <vt:lpstr>What is linear?</vt:lpstr>
      <vt:lpstr>What is linear?</vt:lpstr>
      <vt:lpstr>What is Regression?</vt:lpstr>
      <vt:lpstr>What is Regression?</vt:lpstr>
      <vt:lpstr>What is Linear Regression?</vt:lpstr>
      <vt:lpstr>What is Linear Regression?</vt:lpstr>
      <vt:lpstr>What is Simple Linear Regression?</vt:lpstr>
      <vt:lpstr>Definitions:</vt:lpstr>
      <vt:lpstr>One Variable</vt:lpstr>
      <vt:lpstr>PowerPoint Presentation</vt:lpstr>
      <vt:lpstr>PowerPoint Presentation</vt:lpstr>
      <vt:lpstr>PowerPoint Presentation</vt:lpstr>
      <vt:lpstr>PowerPoint Presentation</vt:lpstr>
      <vt:lpstr>Two Variables</vt:lpstr>
      <vt:lpstr>Goal Of Simple Linear Regression</vt:lpstr>
      <vt:lpstr>Sonow, we need to introduce a little math…..</vt:lpstr>
      <vt:lpstr>PowerPoint Presentation</vt:lpstr>
      <vt:lpstr>PowerPoint Presentation</vt:lpstr>
      <vt:lpstr>PowerPoint Presentation</vt:lpstr>
      <vt:lpstr>PowerPoint Presentation</vt:lpstr>
      <vt:lpstr>Algebra Of Lines - Slope</vt:lpstr>
      <vt:lpstr>Regression Line - Slope</vt:lpstr>
      <vt:lpstr>PowerPoint Presentation</vt:lpstr>
      <vt:lpstr>PowerPoint Presentation</vt:lpstr>
      <vt:lpstr>PowerPoint Presentation</vt:lpstr>
      <vt:lpstr>PowerPoint Presentation</vt:lpstr>
      <vt:lpstr>Meaning of our equation….</vt:lpstr>
      <vt:lpstr>SST= SSR+ SSE</vt:lpstr>
      <vt:lpstr>PowerPoint Presentation</vt:lpstr>
      <vt:lpstr>Gradient Descent</vt:lpstr>
      <vt:lpstr>Linear Regression with Gradient Descent</vt:lpstr>
      <vt:lpstr>Linear Regression with Gradient Descent</vt:lpstr>
      <vt:lpstr>Linear Regression with Gradient Descent</vt:lpstr>
      <vt:lpstr>Linear Regression with Gradient Descent</vt:lpstr>
      <vt:lpstr>Linear Regression with Gradient Descent</vt:lpstr>
      <vt:lpstr>Linear Regression with Gradient Descent</vt:lpstr>
      <vt:lpstr>Linear Regression with Gradient Descent</vt:lpstr>
      <vt:lpstr>What is partial derivative?</vt:lpstr>
      <vt:lpstr>What is partial derivative?</vt:lpstr>
      <vt:lpstr>What is partial derivative?</vt:lpstr>
      <vt:lpstr>What is partial derivative?</vt:lpstr>
      <vt:lpstr>What is partial derivative?</vt:lpstr>
      <vt:lpstr>What is partial derivative?</vt:lpstr>
      <vt:lpstr>Linear Regression with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Descent</vt:lpstr>
      <vt:lpstr>PowerPoint Presentation</vt:lpstr>
      <vt:lpstr>Coefficient of Determination, R2</vt:lpstr>
      <vt:lpstr>Examples of Approximate R2</vt:lpstr>
      <vt:lpstr>Examples of Approximate R2</vt:lpstr>
      <vt:lpstr>Examples of Approximate R2  Values</vt:lpstr>
      <vt:lpstr>Output</vt:lpstr>
      <vt:lpstr>Standard Error of Estimate</vt:lpstr>
      <vt:lpstr>PowerPoint Presentation</vt:lpstr>
      <vt:lpstr>PowerPoint Presentation</vt:lpstr>
      <vt:lpstr>Comparing Standard Errors</vt:lpstr>
      <vt:lpstr>Inference about the Slope: t Test</vt:lpstr>
      <vt:lpstr>Inference about the Slope: t Test</vt:lpstr>
      <vt:lpstr>Inference about the Slope: t Test Example</vt:lpstr>
      <vt:lpstr>Regression Analysis for Description</vt:lpstr>
      <vt:lpstr>Regression Analysis for Description</vt:lpstr>
      <vt:lpstr>Confidence Interval for the Average y, Given x</vt:lpstr>
      <vt:lpstr>PowerPoint Presentation</vt:lpstr>
      <vt:lpstr>Interval Estimates for Different Values of x</vt:lpstr>
      <vt:lpstr>Example</vt:lpstr>
      <vt:lpstr>Example: House Prices</vt:lpstr>
      <vt:lpstr>Estimation of Mean Values: Example</vt:lpstr>
      <vt:lpstr>Estimation of Individual Values: Example</vt:lpstr>
      <vt:lpstr>Linear Regression with Gradient Descent</vt:lpstr>
      <vt:lpstr>How hard it is to code?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Error Metrics</vt:lpstr>
      <vt:lpstr>Advantage of Linear Regression</vt:lpstr>
      <vt:lpstr>Disadvantages</vt:lpstr>
      <vt:lpstr>How to evaluate our model?</vt:lpstr>
      <vt:lpstr>Overfitting vs Underfitting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Kalaivani</cp:lastModifiedBy>
  <cp:revision>3</cp:revision>
  <dcterms:created xsi:type="dcterms:W3CDTF">2019-03-21T14:50:25Z</dcterms:created>
  <dcterms:modified xsi:type="dcterms:W3CDTF">2019-03-21T15:01:12Z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2019-03-21T00:00:00Z</vt:filetime>
  </property>
</Properties>
</file>